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5" r:id="rId1"/>
  </p:sldMasterIdLst>
  <p:sldIdLst>
    <p:sldId id="257" r:id="rId2"/>
  </p:sldIdLst>
  <p:sldSz cx="6858000" cy="12192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0" d="100"/>
          <a:sy n="50" d="100"/>
        </p:scale>
        <p:origin x="2774" y="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56813" y="4470403"/>
            <a:ext cx="4950338" cy="4022722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6813" y="8493121"/>
            <a:ext cx="4950338" cy="2002281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8"/>
          <p:cNvSpPr/>
          <p:nvPr/>
        </p:nvSpPr>
        <p:spPr bwMode="auto">
          <a:xfrm>
            <a:off x="-23789" y="7682060"/>
            <a:ext cx="1046605" cy="1389833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7500" y="8052518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1985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1083734"/>
            <a:ext cx="4943989" cy="5541404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7740526"/>
            <a:ext cx="4943989" cy="2765980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5629382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5767361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957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1093" y="1083734"/>
            <a:ext cx="4582190" cy="5147733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811979" y="6231467"/>
            <a:ext cx="4240416" cy="677333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7740526"/>
            <a:ext cx="4943989" cy="2765980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44" y="5629382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5767361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356238" y="1152009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127150" y="5164988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130782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4334936"/>
            <a:ext cx="4943989" cy="4844169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2" y="9211733"/>
            <a:ext cx="4943989" cy="129710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4" y="8730063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885882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78738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1641093" y="1083734"/>
            <a:ext cx="4582190" cy="5147733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56811" y="7721600"/>
            <a:ext cx="5016219" cy="149013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1" y="9211733"/>
            <a:ext cx="5016219" cy="129710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44" y="8730063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885882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356238" y="1152009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127150" y="5164988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31396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1115390"/>
            <a:ext cx="4943988" cy="5120036"/>
          </a:xfrm>
        </p:spPr>
        <p:txBody>
          <a:bodyPr anchor="ctr">
            <a:normAutofit/>
          </a:bodyPr>
          <a:lstStyle>
            <a:lvl1pPr algn="l">
              <a:defRPr sz="36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56812" y="7721600"/>
            <a:ext cx="4943989" cy="149013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2" y="9211733"/>
            <a:ext cx="4943989" cy="129710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8730063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885882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01875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61816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58901" y="1115390"/>
            <a:ext cx="1242099" cy="9393452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56812" y="1115390"/>
            <a:ext cx="3537261" cy="939345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7323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01" y="1109529"/>
            <a:ext cx="4941899" cy="2277138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6812" y="3793067"/>
            <a:ext cx="4943989" cy="67157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9624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3688110"/>
            <a:ext cx="4943989" cy="2611200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6366933"/>
            <a:ext cx="4943989" cy="15296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4" y="5629382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5767361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1294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56813" y="3798589"/>
            <a:ext cx="2398148" cy="6697595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02981" y="3798589"/>
            <a:ext cx="2397820" cy="6697595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140050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9480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99014" y="3958446"/>
            <a:ext cx="2155947" cy="1024466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56811" y="4982913"/>
            <a:ext cx="2398149" cy="552125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2116" y="3952707"/>
            <a:ext cx="2154929" cy="1024466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00286" y="4977174"/>
            <a:ext cx="2396760" cy="552125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140050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527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00" y="1109529"/>
            <a:ext cx="4941900" cy="2277138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6209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4322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1" y="793045"/>
            <a:ext cx="1972188" cy="1735666"/>
          </a:xfrm>
        </p:spPr>
        <p:txBody>
          <a:bodyPr anchor="b"/>
          <a:lstStyle>
            <a:lvl1pPr algn="l">
              <a:defRPr sz="15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57620" y="793048"/>
            <a:ext cx="2843180" cy="9626601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1" y="2841979"/>
            <a:ext cx="1972188" cy="7577664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2033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8534400"/>
            <a:ext cx="4943989" cy="1007534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456812" y="1128827"/>
            <a:ext cx="4943989" cy="6853280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2" y="9541934"/>
            <a:ext cx="4943989" cy="877710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8730063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885882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2490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406400"/>
            <a:ext cx="1485900" cy="11802005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15316" y="507"/>
            <a:ext cx="1464204" cy="12183054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37160" cy="12192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8900" y="1109529"/>
            <a:ext cx="4941900" cy="227713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3793067"/>
            <a:ext cx="4943989" cy="6908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829300" y="10906826"/>
            <a:ext cx="574785" cy="65808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6811" y="10908106"/>
            <a:ext cx="4287366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83421" y="1400504"/>
            <a:ext cx="438734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9991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  <p:sldLayoutId id="2147483679" r:id="rId14"/>
    <p:sldLayoutId id="2147483680" r:id="rId15"/>
    <p:sldLayoutId id="2147483681" r:id="rId16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79751" y="718623"/>
            <a:ext cx="5382427" cy="1258067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sz="4000" b="1" dirty="0" smtClean="0">
                <a:solidFill>
                  <a:schemeClr val="accent6">
                    <a:lumMod val="75000"/>
                  </a:schemeClr>
                </a:solidFill>
              </a:rPr>
              <a:t>屏東縣立勝利國小</a:t>
            </a:r>
            <a:r>
              <a:rPr lang="en-US" altLang="zh-TW" sz="4000" b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en-US" altLang="zh-TW" sz="40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en-US" altLang="zh-TW" sz="4000" b="1" dirty="0" smtClean="0">
                <a:solidFill>
                  <a:schemeClr val="accent6">
                    <a:lumMod val="75000"/>
                  </a:schemeClr>
                </a:solidFill>
              </a:rPr>
              <a:t>111</a:t>
            </a:r>
            <a:r>
              <a:rPr lang="zh-TW" altLang="en-US" sz="4000" b="1" dirty="0" smtClean="0">
                <a:solidFill>
                  <a:schemeClr val="accent6">
                    <a:lumMod val="75000"/>
                  </a:schemeClr>
                </a:solidFill>
              </a:rPr>
              <a:t>學年度新生報到</a:t>
            </a:r>
            <a:r>
              <a:rPr lang="zh-TW" altLang="en-US" sz="4000" b="1" dirty="0">
                <a:solidFill>
                  <a:schemeClr val="accent6">
                    <a:lumMod val="75000"/>
                  </a:schemeClr>
                </a:solidFill>
              </a:rPr>
              <a:t>方案</a:t>
            </a:r>
          </a:p>
        </p:txBody>
      </p:sp>
      <p:grpSp>
        <p:nvGrpSpPr>
          <p:cNvPr id="7" name="群組 6"/>
          <p:cNvGrpSpPr/>
          <p:nvPr/>
        </p:nvGrpSpPr>
        <p:grpSpPr>
          <a:xfrm>
            <a:off x="644861" y="2106319"/>
            <a:ext cx="2382499" cy="798557"/>
            <a:chOff x="236718" y="1409422"/>
            <a:chExt cx="2382499" cy="1191249"/>
          </a:xfrm>
        </p:grpSpPr>
        <p:sp>
          <p:nvSpPr>
            <p:cNvPr id="8" name="圓角矩形 7"/>
            <p:cNvSpPr/>
            <p:nvPr/>
          </p:nvSpPr>
          <p:spPr>
            <a:xfrm>
              <a:off x="236718" y="1409422"/>
              <a:ext cx="2382499" cy="119124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圓角矩形 4"/>
            <p:cNvSpPr txBox="1"/>
            <p:nvPr/>
          </p:nvSpPr>
          <p:spPr>
            <a:xfrm>
              <a:off x="271608" y="1667001"/>
              <a:ext cx="2312719" cy="76366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50800" rIns="76200" bIns="50800" numCol="1" spcCol="1270" anchor="ctr" anchorCtr="0">
              <a:noAutofit/>
            </a:bodyPr>
            <a:lstStyle/>
            <a:p>
              <a:pPr lvl="0" algn="ctr" defTabSz="1778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4000" kern="1200" dirty="0" smtClean="0"/>
                <a:t>親自報到</a:t>
              </a:r>
              <a:endParaRPr lang="zh-TW" altLang="en-US" sz="4000" kern="1200" dirty="0"/>
            </a:p>
          </p:txBody>
        </p:sp>
      </p:grpSp>
      <p:grpSp>
        <p:nvGrpSpPr>
          <p:cNvPr id="10" name="群組 9"/>
          <p:cNvGrpSpPr/>
          <p:nvPr/>
        </p:nvGrpSpPr>
        <p:grpSpPr>
          <a:xfrm>
            <a:off x="3651064" y="2099685"/>
            <a:ext cx="2425253" cy="835643"/>
            <a:chOff x="236718" y="1409422"/>
            <a:chExt cx="2382499" cy="1191249"/>
          </a:xfrm>
        </p:grpSpPr>
        <p:sp>
          <p:nvSpPr>
            <p:cNvPr id="11" name="圓角矩形 10"/>
            <p:cNvSpPr/>
            <p:nvPr/>
          </p:nvSpPr>
          <p:spPr>
            <a:xfrm>
              <a:off x="236718" y="1409422"/>
              <a:ext cx="2382499" cy="119124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圓角矩形 4"/>
            <p:cNvSpPr txBox="1"/>
            <p:nvPr/>
          </p:nvSpPr>
          <p:spPr>
            <a:xfrm>
              <a:off x="292608" y="1638599"/>
              <a:ext cx="2312719" cy="73289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50800" rIns="76200" bIns="50800" numCol="1" spcCol="1270" anchor="ctr" anchorCtr="0">
              <a:noAutofit/>
            </a:bodyPr>
            <a:lstStyle/>
            <a:p>
              <a:pPr lvl="0" algn="ctr" defTabSz="1778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4000" kern="1200" dirty="0" smtClean="0"/>
                <a:t>線</a:t>
              </a:r>
              <a:r>
                <a:rPr lang="zh-TW" altLang="en-US" sz="4000" dirty="0"/>
                <a:t>上</a:t>
              </a:r>
              <a:r>
                <a:rPr lang="zh-TW" altLang="en-US" sz="4000" kern="1200" dirty="0" smtClean="0"/>
                <a:t>報到</a:t>
              </a:r>
              <a:endParaRPr lang="zh-TW" altLang="en-US" sz="4000" kern="1200" dirty="0"/>
            </a:p>
          </p:txBody>
        </p:sp>
      </p:grpSp>
      <p:grpSp>
        <p:nvGrpSpPr>
          <p:cNvPr id="18" name="群組 17"/>
          <p:cNvGrpSpPr/>
          <p:nvPr/>
        </p:nvGrpSpPr>
        <p:grpSpPr>
          <a:xfrm>
            <a:off x="3642222" y="3694323"/>
            <a:ext cx="2601441" cy="2277860"/>
            <a:chOff x="3351484" y="2789917"/>
            <a:chExt cx="2601441" cy="2277860"/>
          </a:xfrm>
        </p:grpSpPr>
        <p:sp>
          <p:nvSpPr>
            <p:cNvPr id="19" name="圓角矩形 18"/>
            <p:cNvSpPr/>
            <p:nvPr/>
          </p:nvSpPr>
          <p:spPr>
            <a:xfrm>
              <a:off x="3351484" y="2789917"/>
              <a:ext cx="2601441" cy="2277860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0" name="圓角矩形 4"/>
            <p:cNvSpPr txBox="1"/>
            <p:nvPr/>
          </p:nvSpPr>
          <p:spPr>
            <a:xfrm>
              <a:off x="3448378" y="2896793"/>
              <a:ext cx="2468009" cy="214442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0" tIns="25400" rIns="38100" bIns="25400" numCol="1" spcCol="1270" anchor="ctr" anchorCtr="0">
              <a:noAutofit/>
            </a:bodyPr>
            <a:lstStyle/>
            <a:p>
              <a:pPr lvl="0" defTabSz="889000">
                <a:lnSpc>
                  <a:spcPts val="28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TW" sz="2000" b="1" dirty="0">
                  <a:solidFill>
                    <a:srgbClr val="7030A0"/>
                  </a:solidFill>
                </a:rPr>
                <a:t>【</a:t>
              </a:r>
              <a:r>
                <a:rPr lang="zh-TW" altLang="en-US" sz="2000" b="1" dirty="0">
                  <a:solidFill>
                    <a:srgbClr val="7030A0"/>
                  </a:solidFill>
                </a:rPr>
                <a:t>步驟一</a:t>
              </a:r>
              <a:r>
                <a:rPr lang="en-US" altLang="zh-TW" sz="2000" b="1" dirty="0">
                  <a:solidFill>
                    <a:srgbClr val="7030A0"/>
                  </a:solidFill>
                </a:rPr>
                <a:t>】</a:t>
              </a:r>
              <a:r>
                <a:rPr lang="zh-TW" altLang="en-US" sz="2000" b="1" dirty="0">
                  <a:solidFill>
                    <a:srgbClr val="7030A0"/>
                  </a:solidFill>
                </a:rPr>
                <a:t>表單填報</a:t>
              </a:r>
              <a:endParaRPr lang="en-US" altLang="zh-TW" sz="2000" b="1" dirty="0">
                <a:solidFill>
                  <a:srgbClr val="7030A0"/>
                </a:solidFill>
              </a:endParaRPr>
            </a:p>
            <a:p>
              <a:pPr lvl="0" defTabSz="889000">
                <a:lnSpc>
                  <a:spcPts val="28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2000" dirty="0"/>
                <a:t>掃描學校校網公告之</a:t>
              </a:r>
              <a:r>
                <a:rPr lang="en-US" altLang="zh-TW" sz="2000" dirty="0"/>
                <a:t>QR code</a:t>
              </a:r>
              <a:r>
                <a:rPr lang="zh-TW" altLang="en-US" sz="2000" dirty="0"/>
                <a:t>或直接連結網址，填寫表單內容。</a:t>
              </a:r>
              <a:endParaRPr lang="zh-TW" altLang="en-US" sz="2000" dirty="0"/>
            </a:p>
          </p:txBody>
        </p:sp>
      </p:grpSp>
      <p:grpSp>
        <p:nvGrpSpPr>
          <p:cNvPr id="21" name="群組 20"/>
          <p:cNvGrpSpPr/>
          <p:nvPr/>
        </p:nvGrpSpPr>
        <p:grpSpPr>
          <a:xfrm>
            <a:off x="3642222" y="6707705"/>
            <a:ext cx="2685686" cy="2986593"/>
            <a:chOff x="3640738" y="5444352"/>
            <a:chExt cx="2685686" cy="3122134"/>
          </a:xfrm>
        </p:grpSpPr>
        <p:sp>
          <p:nvSpPr>
            <p:cNvPr id="22" name="圓角矩形 21"/>
            <p:cNvSpPr/>
            <p:nvPr/>
          </p:nvSpPr>
          <p:spPr>
            <a:xfrm>
              <a:off x="3640738" y="5444352"/>
              <a:ext cx="2685686" cy="3122134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3" name="圓角矩形 4"/>
            <p:cNvSpPr txBox="1"/>
            <p:nvPr/>
          </p:nvSpPr>
          <p:spPr>
            <a:xfrm>
              <a:off x="3719399" y="5523013"/>
              <a:ext cx="2528364" cy="296481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0" tIns="25400" rIns="38100" bIns="25400" numCol="1" spcCol="1270" anchor="ctr" anchorCtr="0">
              <a:noAutofit/>
            </a:bodyPr>
            <a:lstStyle/>
            <a:p>
              <a:pPr lvl="0" defTabSz="889000">
                <a:lnSpc>
                  <a:spcPts val="28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TW" sz="2000" b="1" dirty="0">
                  <a:solidFill>
                    <a:srgbClr val="7030A0"/>
                  </a:solidFill>
                </a:rPr>
                <a:t>【</a:t>
              </a:r>
              <a:r>
                <a:rPr lang="zh-TW" altLang="en-US" sz="2000" b="1" dirty="0">
                  <a:solidFill>
                    <a:srgbClr val="7030A0"/>
                  </a:solidFill>
                </a:rPr>
                <a:t>步驟二</a:t>
              </a:r>
              <a:r>
                <a:rPr lang="en-US" altLang="zh-TW" sz="2000" b="1" dirty="0">
                  <a:solidFill>
                    <a:srgbClr val="7030A0"/>
                  </a:solidFill>
                </a:rPr>
                <a:t>】</a:t>
              </a:r>
              <a:r>
                <a:rPr lang="zh-TW" altLang="en-US" sz="2000" b="1" dirty="0">
                  <a:solidFill>
                    <a:srgbClr val="7030A0"/>
                  </a:solidFill>
                </a:rPr>
                <a:t>郵寄證件</a:t>
              </a:r>
              <a:r>
                <a:rPr lang="en-US" altLang="zh-TW" sz="2000" dirty="0"/>
                <a:t/>
              </a:r>
              <a:br>
                <a:rPr lang="en-US" altLang="zh-TW" sz="2000" dirty="0"/>
              </a:br>
              <a:r>
                <a:rPr lang="zh-TW" altLang="en-US" sz="2000" dirty="0"/>
                <a:t>請將</a:t>
              </a:r>
              <a:r>
                <a:rPr lang="en-US" altLang="zh-TW" sz="2000" dirty="0"/>
                <a:t/>
              </a:r>
              <a:br>
                <a:rPr lang="en-US" altLang="zh-TW" sz="2000" dirty="0"/>
              </a:br>
              <a:r>
                <a:rPr lang="en-US" altLang="zh-TW" sz="2000" b="1" dirty="0">
                  <a:solidFill>
                    <a:srgbClr val="0070C0"/>
                  </a:solidFill>
                </a:rPr>
                <a:t>1.</a:t>
              </a:r>
              <a:r>
                <a:rPr lang="zh-TW" altLang="en-US" sz="2000" b="1" dirty="0">
                  <a:solidFill>
                    <a:srgbClr val="0070C0"/>
                  </a:solidFill>
                </a:rPr>
                <a:t>「新生入學通知單</a:t>
              </a:r>
              <a:r>
                <a:rPr lang="zh-TW" altLang="en-US" sz="2000" b="1" dirty="0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」</a:t>
              </a:r>
              <a:r>
                <a:rPr lang="en-US" altLang="zh-TW" sz="2000" b="1" dirty="0">
                  <a:solidFill>
                    <a:srgbClr val="0070C0"/>
                  </a:solidFill>
                </a:rPr>
                <a:t>2.</a:t>
              </a:r>
              <a:r>
                <a:rPr lang="zh-TW" altLang="en-US" sz="2000" b="1" dirty="0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「</a:t>
              </a:r>
              <a:r>
                <a:rPr lang="zh-TW" altLang="en-US" sz="2000" b="1" dirty="0">
                  <a:solidFill>
                    <a:srgbClr val="0070C0"/>
                  </a:solidFill>
                </a:rPr>
                <a:t>戶籍謄本正本</a:t>
              </a:r>
              <a:r>
                <a:rPr lang="zh-TW" altLang="en-US" sz="2000" b="1" dirty="0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」</a:t>
              </a:r>
              <a:r>
                <a:rPr lang="zh-TW" altLang="en-US" sz="2000" dirty="0"/>
                <a:t>郵寄到學校地址。</a:t>
              </a:r>
              <a:r>
                <a:rPr lang="en-US" altLang="zh-TW" sz="2000" dirty="0"/>
                <a:t/>
              </a:r>
              <a:br>
                <a:rPr lang="en-US" altLang="zh-TW" sz="2000" dirty="0"/>
              </a:br>
              <a:r>
                <a:rPr lang="zh-TW" altLang="en-US" sz="2000" dirty="0"/>
                <a:t>郵寄時間</a:t>
              </a:r>
              <a:r>
                <a:rPr lang="en-US" altLang="zh-TW" sz="2000" b="1" dirty="0">
                  <a:solidFill>
                    <a:srgbClr val="FF0000"/>
                  </a:solidFill>
                </a:rPr>
                <a:t>111.5/2~5/6</a:t>
              </a:r>
              <a:r>
                <a:rPr lang="zh-TW" altLang="en-US" sz="2000" dirty="0"/>
                <a:t>以郵戳為憑。</a:t>
              </a:r>
              <a:endParaRPr lang="en-US" altLang="zh-TW" sz="2000" dirty="0"/>
            </a:p>
          </p:txBody>
        </p:sp>
      </p:grpSp>
      <p:sp>
        <p:nvSpPr>
          <p:cNvPr id="26" name="向下箭號 25"/>
          <p:cNvSpPr/>
          <p:nvPr/>
        </p:nvSpPr>
        <p:spPr>
          <a:xfrm>
            <a:off x="4704052" y="2986984"/>
            <a:ext cx="424838" cy="623597"/>
          </a:xfrm>
          <a:prstGeom prst="downArrow">
            <a:avLst/>
          </a:prstGeom>
          <a:solidFill>
            <a:srgbClr val="00B05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7" name="向下箭號 26"/>
          <p:cNvSpPr/>
          <p:nvPr/>
        </p:nvSpPr>
        <p:spPr>
          <a:xfrm>
            <a:off x="4713286" y="6012840"/>
            <a:ext cx="424838" cy="623597"/>
          </a:xfrm>
          <a:prstGeom prst="downArrow">
            <a:avLst/>
          </a:prstGeom>
          <a:solidFill>
            <a:srgbClr val="00B05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8" name="文字方塊 27"/>
          <p:cNvSpPr txBox="1"/>
          <p:nvPr/>
        </p:nvSpPr>
        <p:spPr>
          <a:xfrm>
            <a:off x="4008120" y="10287000"/>
            <a:ext cx="24031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 </a:t>
            </a:r>
            <a:r>
              <a:rPr lang="zh-TW" altLang="en-US" sz="2000" b="1" dirty="0" smtClean="0">
                <a:solidFill>
                  <a:srgbClr val="00B050"/>
                </a:solidFill>
              </a:rPr>
              <a:t>屏東縣立勝利國小</a:t>
            </a:r>
            <a:endParaRPr lang="zh-TW" altLang="en-US" sz="2000" b="1" dirty="0">
              <a:solidFill>
                <a:srgbClr val="00B050"/>
              </a:solidFill>
            </a:endParaRPr>
          </a:p>
        </p:txBody>
      </p:sp>
      <p:sp>
        <p:nvSpPr>
          <p:cNvPr id="29" name="向下箭號 28"/>
          <p:cNvSpPr/>
          <p:nvPr/>
        </p:nvSpPr>
        <p:spPr>
          <a:xfrm>
            <a:off x="1667124" y="2958341"/>
            <a:ext cx="424838" cy="623597"/>
          </a:xfrm>
          <a:prstGeom prst="downArrow">
            <a:avLst/>
          </a:prstGeom>
          <a:solidFill>
            <a:srgbClr val="00B05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5" name="圓角矩形 24"/>
          <p:cNvSpPr/>
          <p:nvPr/>
        </p:nvSpPr>
        <p:spPr>
          <a:xfrm>
            <a:off x="522235" y="3635402"/>
            <a:ext cx="2858255" cy="5828651"/>
          </a:xfrm>
          <a:prstGeom prst="roundRect">
            <a:avLst>
              <a:gd name="adj" fmla="val 10000"/>
            </a:avLst>
          </a:prstGeom>
          <a:noFill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zh-TW" altLang="en-US" dirty="0"/>
          </a:p>
        </p:txBody>
      </p:sp>
      <p:sp>
        <p:nvSpPr>
          <p:cNvPr id="30" name="圓角矩形 4"/>
          <p:cNvSpPr txBox="1"/>
          <p:nvPr/>
        </p:nvSpPr>
        <p:spPr>
          <a:xfrm>
            <a:off x="644861" y="4449626"/>
            <a:ext cx="2705425" cy="4969354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8100" tIns="25400" rIns="38100" bIns="25400" numCol="1" spcCol="1270" anchor="ctr" anchorCtr="0">
            <a:noAutofit/>
          </a:bodyPr>
          <a:lstStyle/>
          <a:p>
            <a:endParaRPr lang="en-US" altLang="zh-TW" kern="1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請攜帶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sz="2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TW" altLang="en-US" sz="2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「新生入學通知單」</a:t>
            </a:r>
            <a:endParaRPr lang="en-US" altLang="zh-TW" sz="2000" b="1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2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TW" altLang="en-US" sz="2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「戶籍謄本正本」</a:t>
            </a:r>
            <a:endParaRPr lang="en-US" altLang="zh-TW" sz="2000" b="1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等文件各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份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111.5/2~5/6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上午</a:t>
            </a:r>
            <a:r>
              <a:rPr lang="en-US" altLang="zh-TW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09:00~12:00</a:t>
            </a:r>
            <a:r>
              <a:rPr lang="zh-TW" altLang="en-US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en-US" altLang="zh-TW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下午</a:t>
            </a:r>
            <a:r>
              <a:rPr lang="en-US" altLang="zh-TW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13:30~16:00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至入學通知單指定學校辦理報到，但為避免人潮聚集以降低群聚感染風險，請家長配合各校防疫措施及人流分散報到。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1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5/2</a:t>
            </a:r>
            <a:r>
              <a:rPr lang="zh-TW" altLang="zh-TW" sz="1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上午</a:t>
            </a:r>
            <a:r>
              <a:rPr lang="en-US" altLang="zh-TW" sz="1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9:00~12:00</a:t>
            </a:r>
            <a:r>
              <a:rPr lang="zh-TW" altLang="en-US" sz="1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勝利里</a:t>
            </a:r>
            <a:r>
              <a:rPr lang="en-US" altLang="zh-TW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(1-7</a:t>
            </a:r>
            <a:r>
              <a:rPr lang="zh-TW" altLang="en-US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鄰</a:t>
            </a:r>
            <a:r>
              <a:rPr lang="en-US" altLang="zh-TW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en-US" altLang="zh-TW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5/2</a:t>
            </a:r>
            <a:r>
              <a:rPr lang="zh-TW" altLang="zh-TW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下午</a:t>
            </a:r>
            <a:r>
              <a:rPr lang="en-US" altLang="zh-TW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1:30~04:00</a:t>
            </a:r>
            <a:r>
              <a:rPr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 勝利里</a:t>
            </a:r>
            <a:r>
              <a:rPr lang="en-US" altLang="zh-TW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(8-15</a:t>
            </a:r>
            <a:r>
              <a:rPr lang="zh-TW" altLang="en-US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鄰</a:t>
            </a:r>
            <a:r>
              <a:rPr lang="en-US" altLang="zh-TW" sz="11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en-US" altLang="zh-TW" sz="1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5/3</a:t>
            </a:r>
            <a:r>
              <a:rPr lang="zh-TW" altLang="zh-TW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上午</a:t>
            </a:r>
            <a:r>
              <a:rPr lang="en-US" altLang="zh-TW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9:00~12:00</a:t>
            </a:r>
            <a:r>
              <a:rPr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 勝利里</a:t>
            </a:r>
            <a:r>
              <a:rPr lang="en-US" altLang="zh-TW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(16-23</a:t>
            </a:r>
            <a:r>
              <a:rPr lang="zh-TW" altLang="en-US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鄰</a:t>
            </a:r>
            <a:r>
              <a:rPr lang="en-US" altLang="zh-TW" sz="11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en-US" altLang="zh-TW" sz="1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5/3</a:t>
            </a:r>
            <a:r>
              <a:rPr lang="zh-TW" altLang="zh-TW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下午</a:t>
            </a:r>
            <a:r>
              <a:rPr lang="en-US" altLang="zh-TW" sz="1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1:30~04:00</a:t>
            </a:r>
            <a:r>
              <a:rPr lang="zh-TW" altLang="en-US" sz="1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勝利里</a:t>
            </a:r>
            <a:r>
              <a:rPr lang="en-US" altLang="zh-TW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(24-29</a:t>
            </a:r>
            <a:r>
              <a:rPr lang="zh-TW" altLang="en-US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鄰</a:t>
            </a:r>
            <a:r>
              <a:rPr lang="en-US" altLang="zh-TW" sz="11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en-US" altLang="zh-TW" sz="1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5/4</a:t>
            </a:r>
            <a:r>
              <a:rPr lang="zh-TW" altLang="zh-TW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上午</a:t>
            </a:r>
            <a:r>
              <a:rPr lang="en-US" altLang="zh-TW" sz="1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9:00~12:00</a:t>
            </a:r>
            <a:r>
              <a:rPr lang="zh-TW" altLang="en-US" sz="1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永城里</a:t>
            </a:r>
            <a:r>
              <a:rPr lang="en-US" altLang="zh-TW" sz="1100" dirty="0">
                <a:latin typeface="標楷體" panose="03000509000000000000" pitchFamily="65" charset="-120"/>
                <a:ea typeface="標楷體" panose="03000509000000000000" pitchFamily="65" charset="-120"/>
              </a:rPr>
              <a:t>(1-11</a:t>
            </a:r>
            <a:r>
              <a:rPr lang="zh-TW" altLang="en-US" sz="1100" dirty="0">
                <a:latin typeface="標楷體" panose="03000509000000000000" pitchFamily="65" charset="-120"/>
                <a:ea typeface="標楷體" panose="03000509000000000000" pitchFamily="65" charset="-120"/>
              </a:rPr>
              <a:t>鄰</a:t>
            </a:r>
            <a:r>
              <a:rPr lang="en-US" altLang="zh-TW" sz="11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en-US" altLang="zh-TW" sz="1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5/4</a:t>
            </a:r>
            <a:r>
              <a:rPr lang="zh-TW" altLang="zh-TW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下午</a:t>
            </a:r>
            <a:r>
              <a:rPr lang="en-US" altLang="zh-TW" sz="1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1:30~04:00</a:t>
            </a:r>
            <a:r>
              <a:rPr lang="zh-TW" altLang="en-US" sz="1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永城里</a:t>
            </a:r>
            <a:r>
              <a:rPr lang="en-US" altLang="zh-TW" sz="1100" dirty="0">
                <a:latin typeface="標楷體" panose="03000509000000000000" pitchFamily="65" charset="-120"/>
                <a:ea typeface="標楷體" panose="03000509000000000000" pitchFamily="65" charset="-120"/>
              </a:rPr>
              <a:t>(12-21</a:t>
            </a:r>
            <a:r>
              <a:rPr lang="zh-TW" altLang="en-US" sz="1100" dirty="0">
                <a:latin typeface="標楷體" panose="03000509000000000000" pitchFamily="65" charset="-120"/>
                <a:ea typeface="標楷體" panose="03000509000000000000" pitchFamily="65" charset="-120"/>
              </a:rPr>
              <a:t>鄰</a:t>
            </a:r>
            <a:r>
              <a:rPr lang="en-US" altLang="zh-TW" sz="11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en-US" altLang="zh-TW" sz="1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5/5</a:t>
            </a:r>
            <a:r>
              <a:rPr lang="zh-TW" altLang="zh-TW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上午</a:t>
            </a:r>
            <a:r>
              <a:rPr lang="en-US" altLang="zh-TW" sz="1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9:00~12:00</a:t>
            </a:r>
            <a:r>
              <a:rPr lang="zh-TW" altLang="en-US" sz="1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廣興里</a:t>
            </a:r>
            <a:r>
              <a:rPr lang="en-US" altLang="zh-TW" sz="1100" dirty="0">
                <a:latin typeface="標楷體" panose="03000509000000000000" pitchFamily="65" charset="-120"/>
                <a:ea typeface="標楷體" panose="03000509000000000000" pitchFamily="65" charset="-120"/>
              </a:rPr>
              <a:t>(1-12</a:t>
            </a:r>
            <a:r>
              <a:rPr lang="zh-TW" altLang="en-US" sz="1100" dirty="0">
                <a:latin typeface="標楷體" panose="03000509000000000000" pitchFamily="65" charset="-120"/>
                <a:ea typeface="標楷體" panose="03000509000000000000" pitchFamily="65" charset="-120"/>
              </a:rPr>
              <a:t>鄰</a:t>
            </a:r>
            <a:r>
              <a:rPr lang="en-US" altLang="zh-TW" sz="11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en-US" altLang="zh-TW" sz="1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5/5</a:t>
            </a:r>
            <a:r>
              <a:rPr lang="zh-TW" altLang="zh-TW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下午</a:t>
            </a:r>
            <a:r>
              <a:rPr lang="en-US" altLang="zh-TW" sz="1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1:30~04:00</a:t>
            </a:r>
            <a:r>
              <a:rPr lang="zh-TW" altLang="en-US" sz="1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廣興里</a:t>
            </a:r>
            <a:r>
              <a:rPr lang="en-US" altLang="zh-TW" sz="1100" dirty="0">
                <a:latin typeface="標楷體" panose="03000509000000000000" pitchFamily="65" charset="-120"/>
                <a:ea typeface="標楷體" panose="03000509000000000000" pitchFamily="65" charset="-120"/>
              </a:rPr>
              <a:t>(13-24</a:t>
            </a:r>
            <a:r>
              <a:rPr lang="zh-TW" altLang="en-US" sz="1100" dirty="0">
                <a:latin typeface="標楷體" panose="03000509000000000000" pitchFamily="65" charset="-120"/>
                <a:ea typeface="標楷體" panose="03000509000000000000" pitchFamily="65" charset="-120"/>
              </a:rPr>
              <a:t>鄰</a:t>
            </a:r>
            <a:r>
              <a:rPr lang="en-US" altLang="zh-TW" sz="11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en-US" altLang="zh-TW" sz="1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5/6</a:t>
            </a:r>
            <a:r>
              <a:rPr lang="zh-TW" altLang="zh-TW" sz="1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上午</a:t>
            </a:r>
            <a:r>
              <a:rPr lang="en-US" altLang="zh-TW" sz="1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9:00~12:00</a:t>
            </a:r>
            <a:r>
              <a:rPr lang="zh-TW" altLang="en-US" sz="1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空翔里</a:t>
            </a:r>
            <a:r>
              <a:rPr lang="en-US" altLang="zh-TW" sz="1100" dirty="0">
                <a:latin typeface="標楷體" panose="03000509000000000000" pitchFamily="65" charset="-120"/>
                <a:ea typeface="標楷體" panose="03000509000000000000" pitchFamily="65" charset="-120"/>
              </a:rPr>
              <a:t>(1-12</a:t>
            </a:r>
            <a:r>
              <a:rPr lang="zh-TW" altLang="en-US" sz="1100" dirty="0">
                <a:latin typeface="標楷體" panose="03000509000000000000" pitchFamily="65" charset="-120"/>
                <a:ea typeface="標楷體" panose="03000509000000000000" pitchFamily="65" charset="-120"/>
              </a:rPr>
              <a:t>鄰</a:t>
            </a:r>
            <a:r>
              <a:rPr lang="en-US" altLang="zh-TW" sz="11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en-US" altLang="zh-TW" sz="1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5/6</a:t>
            </a:r>
            <a:r>
              <a:rPr lang="zh-TW" altLang="zh-TW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下午</a:t>
            </a:r>
            <a:r>
              <a:rPr lang="en-US" altLang="zh-TW" sz="1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1:30~04:00</a:t>
            </a:r>
            <a:r>
              <a:rPr lang="zh-TW" altLang="en-US" sz="1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空翔里</a:t>
            </a:r>
            <a:r>
              <a:rPr lang="en-US" altLang="zh-TW" sz="1100" dirty="0">
                <a:latin typeface="標楷體" panose="03000509000000000000" pitchFamily="65" charset="-120"/>
                <a:ea typeface="標楷體" panose="03000509000000000000" pitchFamily="65" charset="-120"/>
              </a:rPr>
              <a:t>(13-24</a:t>
            </a:r>
            <a:r>
              <a:rPr lang="zh-TW" altLang="en-US" sz="1100" dirty="0">
                <a:latin typeface="標楷體" panose="03000509000000000000" pitchFamily="65" charset="-120"/>
                <a:ea typeface="標楷體" panose="03000509000000000000" pitchFamily="65" charset="-120"/>
              </a:rPr>
              <a:t>鄰</a:t>
            </a:r>
            <a:r>
              <a:rPr lang="en-US" altLang="zh-TW" sz="11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 lvl="0" algn="l" defTabSz="889000">
              <a:lnSpc>
                <a:spcPts val="2800"/>
              </a:lnSpc>
              <a:spcBef>
                <a:spcPts val="1800"/>
              </a:spcBef>
              <a:spcAft>
                <a:spcPts val="1200"/>
              </a:spcAft>
            </a:pPr>
            <a:endParaRPr lang="en-US" altLang="zh-TW" sz="2000" kern="1200" dirty="0" smtClean="0"/>
          </a:p>
          <a:p>
            <a:pPr lvl="0" algn="l" defTabSz="889000">
              <a:lnSpc>
                <a:spcPts val="2800"/>
              </a:lnSpc>
              <a:spcBef>
                <a:spcPts val="1800"/>
              </a:spcBef>
              <a:spcAft>
                <a:spcPts val="1200"/>
              </a:spcAft>
            </a:pPr>
            <a:endParaRPr lang="zh-TW" altLang="en-US" sz="2000" kern="1200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878" y="9578016"/>
            <a:ext cx="3599795" cy="204249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098255001"/>
      </p:ext>
    </p:extLst>
  </p:cSld>
  <p:clrMapOvr>
    <a:masterClrMapping/>
  </p:clrMapOvr>
</p:sld>
</file>

<file path=ppt/theme/theme1.xml><?xml version="1.0" encoding="utf-8"?>
<a:theme xmlns:a="http://schemas.openxmlformats.org/drawingml/2006/main" name="絲縷">
  <a:themeElements>
    <a:clrScheme name="絲縷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絲縷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絲縷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170</TotalTime>
  <Words>228</Words>
  <Application>Microsoft Office PowerPoint</Application>
  <PresentationFormat>寬螢幕</PresentationFormat>
  <Paragraphs>22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標楷體</vt:lpstr>
      <vt:lpstr>Arial</vt:lpstr>
      <vt:lpstr>Century Gothic</vt:lpstr>
      <vt:lpstr>Wingdings 3</vt:lpstr>
      <vt:lpstr>絲縷</vt:lpstr>
      <vt:lpstr>屏東縣立勝利國小 111學年度新生報到方案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屏東縣政府110年國中新生多元報到方案</dc:title>
  <dc:creator>user</dc:creator>
  <cp:lastModifiedBy>username</cp:lastModifiedBy>
  <cp:revision>28</cp:revision>
  <cp:lastPrinted>2022-03-31T05:41:33Z</cp:lastPrinted>
  <dcterms:created xsi:type="dcterms:W3CDTF">2021-06-03T02:23:27Z</dcterms:created>
  <dcterms:modified xsi:type="dcterms:W3CDTF">2022-04-19T23:59:58Z</dcterms:modified>
</cp:coreProperties>
</file>