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4"/>
  </p:notesMasterIdLst>
  <p:sldIdLst>
    <p:sldId id="496" r:id="rId2"/>
    <p:sldId id="398" r:id="rId3"/>
    <p:sldId id="632" r:id="rId4"/>
    <p:sldId id="479" r:id="rId5"/>
    <p:sldId id="601" r:id="rId6"/>
    <p:sldId id="510" r:id="rId7"/>
    <p:sldId id="511" r:id="rId8"/>
    <p:sldId id="482" r:id="rId9"/>
    <p:sldId id="483" r:id="rId10"/>
    <p:sldId id="505" r:id="rId11"/>
    <p:sldId id="513" r:id="rId12"/>
    <p:sldId id="509" r:id="rId13"/>
    <p:sldId id="507" r:id="rId14"/>
    <p:sldId id="506" r:id="rId15"/>
    <p:sldId id="512" r:id="rId16"/>
    <p:sldId id="514" r:id="rId17"/>
    <p:sldId id="491" r:id="rId18"/>
    <p:sldId id="272" r:id="rId19"/>
    <p:sldId id="502" r:id="rId20"/>
    <p:sldId id="504" r:id="rId21"/>
    <p:sldId id="629" r:id="rId22"/>
    <p:sldId id="473" r:id="rId23"/>
    <p:sldId id="500" r:id="rId24"/>
    <p:sldId id="501" r:id="rId25"/>
    <p:sldId id="515" r:id="rId26"/>
    <p:sldId id="519" r:id="rId27"/>
    <p:sldId id="518" r:id="rId28"/>
    <p:sldId id="595" r:id="rId29"/>
    <p:sldId id="268" r:id="rId30"/>
    <p:sldId id="614" r:id="rId31"/>
    <p:sldId id="618" r:id="rId32"/>
    <p:sldId id="562" r:id="rId33"/>
    <p:sldId id="520" r:id="rId34"/>
    <p:sldId id="623" r:id="rId35"/>
    <p:sldId id="628" r:id="rId36"/>
    <p:sldId id="524" r:id="rId37"/>
    <p:sldId id="418" r:id="rId38"/>
    <p:sldId id="419" r:id="rId39"/>
    <p:sldId id="471" r:id="rId40"/>
    <p:sldId id="660" r:id="rId41"/>
    <p:sldId id="669" r:id="rId42"/>
    <p:sldId id="670" r:id="rId43"/>
    <p:sldId id="657" r:id="rId44"/>
    <p:sldId id="662" r:id="rId45"/>
    <p:sldId id="661" r:id="rId46"/>
    <p:sldId id="656" r:id="rId47"/>
    <p:sldId id="668" r:id="rId48"/>
    <p:sldId id="665" r:id="rId49"/>
    <p:sldId id="666" r:id="rId50"/>
    <p:sldId id="663" r:id="rId51"/>
    <p:sldId id="565" r:id="rId52"/>
    <p:sldId id="447" r:id="rId53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00FF"/>
    <a:srgbClr val="FF9900"/>
    <a:srgbClr val="66FF99"/>
    <a:srgbClr val="FF99CC"/>
    <a:srgbClr val="CCBF40"/>
    <a:srgbClr val="00CCFF"/>
    <a:srgbClr val="66FFCC"/>
    <a:srgbClr val="00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458" autoAdjust="0"/>
  </p:normalViewPr>
  <p:slideViewPr>
    <p:cSldViewPr>
      <p:cViewPr varScale="1">
        <p:scale>
          <a:sx n="83" d="100"/>
          <a:sy n="83" d="100"/>
        </p:scale>
        <p:origin x="242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29303-3A85-43DD-AABB-480402A6BCC5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5977C-ACCA-4ED6-ACD5-3C03EFB6327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today.net/news/20240608/2754481.htm#ettoday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B5%B7%E6%B4%9B%E5%9B%A0" TargetMode="External"/><Relationship Id="rId13" Type="http://schemas.openxmlformats.org/officeDocument/2006/relationships/hyperlink" Target="https://zh.wikipedia.org/wiki/%E5%98%94%E5%90%90" TargetMode="External"/><Relationship Id="rId18" Type="http://schemas.openxmlformats.org/officeDocument/2006/relationships/hyperlink" Target="https://zh.wikipedia.org/wiki/%E7%84%A6%E6%85%AE" TargetMode="External"/><Relationship Id="rId26" Type="http://schemas.openxmlformats.org/officeDocument/2006/relationships/hyperlink" Target="https://zh.wikipedia.org/wiki/%E9%98%BF%E5%B0%94%E6%B3%95%E5%B0%8F%E7%BB%84" TargetMode="External"/><Relationship Id="rId3" Type="http://schemas.openxmlformats.org/officeDocument/2006/relationships/hyperlink" Target="https://zh.wikipedia.org/wiki/INN" TargetMode="External"/><Relationship Id="rId21" Type="http://schemas.openxmlformats.org/officeDocument/2006/relationships/hyperlink" Target="https://zh.wikipedia.org/wiki/%E6%B6%88%E5%8C%96%E4%B8%8D%E8%89%AF" TargetMode="External"/><Relationship Id="rId7" Type="http://schemas.openxmlformats.org/officeDocument/2006/relationships/hyperlink" Target="https://zh.wikipedia.org/wiki/%E6%95%88%E4%BB%B7%E5%BC%BA%E5%BA%A6" TargetMode="External"/><Relationship Id="rId12" Type="http://schemas.openxmlformats.org/officeDocument/2006/relationships/hyperlink" Target="https://zh.wikipedia.org/wiki/%E9%8E%AE%E9%9D%9C%E5%8A%91" TargetMode="External"/><Relationship Id="rId17" Type="http://schemas.openxmlformats.org/officeDocument/2006/relationships/hyperlink" Target="https://zh.wikipedia.org/wiki/%E9%A0%AD%E6%9A%88" TargetMode="External"/><Relationship Id="rId25" Type="http://schemas.openxmlformats.org/officeDocument/2006/relationships/hyperlink" Target="https://zh.wikipedia.org/wiki/%E4%BF%84%E7%BD%97%E6%96%AF" TargetMode="External"/><Relationship Id="rId2" Type="http://schemas.openxmlformats.org/officeDocument/2006/relationships/slide" Target="../slides/slide34.xml"/><Relationship Id="rId16" Type="http://schemas.openxmlformats.org/officeDocument/2006/relationships/hyperlink" Target="https://zh.wikipedia.org/wiki/%E9%A0%AD%E7%97%9B" TargetMode="External"/><Relationship Id="rId20" Type="http://schemas.openxmlformats.org/officeDocument/2006/relationships/hyperlink" Target="https://zh.wikipedia.org/wiki/%E6%B5%81%E8%A1%8C%E6%84%9F%E5%86%92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9%95%87%E7%97%9B%E8%8D%AF" TargetMode="External"/><Relationship Id="rId11" Type="http://schemas.openxmlformats.org/officeDocument/2006/relationships/hyperlink" Target="https://zh.wikipedia.org/wiki/%E7%99%8C%E7%97%87" TargetMode="External"/><Relationship Id="rId24" Type="http://schemas.openxmlformats.org/officeDocument/2006/relationships/hyperlink" Target="https://zh.wikipedia.org/wiki/%E8%8E%AB%E6%96%AF%E7%A7%91%E6%AD%8C%E5%8A%87%E9%99%A2%E8%84%85%E6%8C%81%E4%BA%8B%E4%BB%B6" TargetMode="External"/><Relationship Id="rId5" Type="http://schemas.openxmlformats.org/officeDocument/2006/relationships/hyperlink" Target="https://zh.wikipedia.org/wiki/%E9%A1%9E%E9%98%BF%E7%89%87" TargetMode="External"/><Relationship Id="rId15" Type="http://schemas.openxmlformats.org/officeDocument/2006/relationships/hyperlink" Target="https://zh.wikipedia.org/wiki/%E8%85%B9%E7%97%9B" TargetMode="External"/><Relationship Id="rId23" Type="http://schemas.openxmlformats.org/officeDocument/2006/relationships/hyperlink" Target="https://zh.wikipedia.org/wiki/%E5%B0%BF%E7%80%A6%E7%95%99" TargetMode="External"/><Relationship Id="rId10" Type="http://schemas.openxmlformats.org/officeDocument/2006/relationships/hyperlink" Target="https://zh.wikipedia.org/wiki/%E7%96%BC%E7%97%9B%E7%AE%A1%E7%90%86" TargetMode="External"/><Relationship Id="rId19" Type="http://schemas.openxmlformats.org/officeDocument/2006/relationships/hyperlink" Target="https://zh.wikipedia.org/wiki/%E6%86%82%E9%AC%B1" TargetMode="External"/><Relationship Id="rId4" Type="http://schemas.openxmlformats.org/officeDocument/2006/relationships/hyperlink" Target="https://zh.wikipedia.org/wiki/%E5%93%8C%E5%95%B6" TargetMode="External"/><Relationship Id="rId9" Type="http://schemas.openxmlformats.org/officeDocument/2006/relationships/hyperlink" Target="https://zh.wikipedia.org/wiki/%E5%97%8E%E5%95%A1" TargetMode="External"/><Relationship Id="rId14" Type="http://schemas.openxmlformats.org/officeDocument/2006/relationships/hyperlink" Target="https://zh.wikipedia.org/wiki/%E8%99%9B%E5%BC%B1" TargetMode="External"/><Relationship Id="rId22" Type="http://schemas.openxmlformats.org/officeDocument/2006/relationships/hyperlink" Target="https://zh.wikipedia.org/wiki/%E5%91%BC%E5%90%B8%E4%B8%AD%E6%AD%A2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435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當發現親友吸毒千萬不要馬上嚴厲斥責，需要加以關懷才能了解真實的吸毒情況，更快的幫助他們脫離毒海，也不要因為愛面子或是害怕會讓親友留下案底就不敢尋求支援，進行專業治療。全台各縣市毒品危害防制中心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小時免付費諮詢專線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0800-770-885(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請請你，幫幫我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，都可洽詢戒治協助。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*毒品危害防制條例第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條規定「於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吸毒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犯罪未發覺前，自動向行政院衛生署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現在改制為衛生福利部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指定之醫療機構請求治療，醫療機構免將請求治療者送法院或檢察機關。依前項規定治療中經查獲之被告或少年，應由檢察官為不起訴之處分或由少年法院 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地方法院少年法庭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為不付審理之裁定。但以一次為限。」，請放心把握這不會留下案底尋求戒治的出路。</a:t>
            </a:r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青少年有時因朋友的同儕壓力或好奇心而吸毒，往往開了頭就是條成癮的不歸路。現在的毒品型態千變萬化，像是偽裝成糖果、零食、飲品等，甚至就出現在與朋友的聚會上，是青少年與家長需要特別留意的。更可怕的是這些新興毒品的成分往往不明，甚至還混了多種毒品，有的還填充劣質假毒品，每次食用都有喪命的可能。為了自己也為了家人，毒品一次也不能碰，不要心存僥倖，一次的輕忽都可能是上癮的開始，更要慎選朋友與出入場所，防止毒品入侵人生。</a:t>
            </a:r>
          </a:p>
          <a:p>
            <a:br>
              <a:rPr lang="zh-TW" alt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zh-TW" alt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F6D1-461C-1ED9-3CE5-87ECE408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08B02E-AE94-348D-6BE2-42159A945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EEB6E76-FC12-7A61-8183-20BD2E0D3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9FD173-63B6-CF12-EB65-836078B93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98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拉丁美洲販毒集團近年來大量使用所謂「毒品潛艇」來運送可卡因，或是海洛因等毒品。根據調查，隨著科技不斷更新，這些潛艇不僅可以跨洋長途航行，甚至一次就載運走私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噸以上的毒品。</a:t>
            </a: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「中美洲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CentroAmerica360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日報導指出，中美洲地區海域多年來一直是「毒品潛艇」最猖獗的走私通道。光是在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年，各國聯合緝毒單位就成功攔截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艘的毒品潛艇，創下有史以來的最高紀錄。而瓜地馬拉、宏都拉斯、哥斯大黎加與墨西哥南部的海岸，因當地邊境管控鬆散且位置偏遠，有利販毒集團運作，也成為這些毒品上岸與中轉的關鍵熱點。</a:t>
            </a:r>
          </a:p>
          <a:p>
            <a:endParaRPr lang="en-US" altLang="zh-TW" dirty="0"/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躲避雷達偵測，傳統上這些潛艇以木材和玻璃纖維打造，但隨著販毒集團花重金改良加裝高科技設備，現在的毒品潛艇不僅可以長時間深潛水中航行，並且配備降低紅外線偵測的系統，甚至根據其運毒的航線將艇身塗上迷彩偽裝，讓外界更難發現。</a:t>
            </a: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部分高科技改裝後的毒品潛艇，不只可以載運超過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噸的毒品，甚至超越過去從南美洲到中美洲的太平洋水域航線，拓展到加勒比海地區，甚至直接跨越大西洋到歐洲地區。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目前這些毒品潛艇工廠，不只局限於哥倫比亞。包括巴西、蓋亞那、蘇利南與委內瑞拉也都發現潛艇製造的蹤跡。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233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伊朗一名</a:t>
            </a:r>
            <a:r>
              <a:rPr lang="en-US" altLang="zh-TW" dirty="0"/>
              <a:t>57</a:t>
            </a:r>
            <a:r>
              <a:rPr lang="zh-TW" altLang="en-US" dirty="0"/>
              <a:t>歲男性涉嫌從國外走私毒品，他和同夥將含有興奮劑（毒品）的</a:t>
            </a:r>
            <a:r>
              <a:rPr lang="en-US" altLang="zh-TW" dirty="0"/>
              <a:t>1</a:t>
            </a:r>
            <a:r>
              <a:rPr lang="zh-TW" altLang="en-US" dirty="0"/>
              <a:t>萬多顆鈕扣縫進短褲內，再將</a:t>
            </a:r>
            <a:r>
              <a:rPr lang="en-US" altLang="zh-TW" dirty="0"/>
              <a:t>1000</a:t>
            </a:r>
            <a:r>
              <a:rPr lang="zh-TW" altLang="en-US" dirty="0"/>
              <a:t>多件短褲放置紙箱，透過國際包裹發送至日本，經由成田國際機場走私至位於愛知縣豐橋市的西裝店，日前遭到名古屋海關查獲，在分析其成分時，才發現鈕扣竟含有毒品。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dirty="0"/>
              <a:t>原文網址：</a:t>
            </a:r>
            <a:r>
              <a:rPr lang="en-US" altLang="zh-TW" dirty="0">
                <a:hlinkClick r:id="rId3"/>
              </a:rPr>
              <a:t>https://www.ettoday.net/news/20240608/2754481.htm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0534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662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的販毒模式已經改變，中上游販毒者會批發整套含毒品的煙油給未成年人，而這些少年也能自行安裝毒品，再將毒品分送到下游買家手中。隨著喪屍煙彈越來越夯，其價格已經接近大麻，而少年也淪為販毒網絡的重要一環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警方提醒，成年人若轉讓、引誘或教唆未成年人犯罪，刑度將加重二分之一。對於涉案情節重大的少年，除了保護處分外，檢察官也會依刑法查辦，希望能趁年輕時將他們導回正途。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988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吩坦尼（</a:t>
            </a:r>
            <a:r>
              <a:rPr lang="en-US" altLang="zh-TW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3" tooltip="INN"/>
              </a:rPr>
              <a:t>INN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fentanyl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）或芬太尼，是一種強效合成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4" tooltip="哌啶"/>
              </a:rPr>
              <a:t>哌啶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5" tooltip="類阿片"/>
              </a:rPr>
              <a:t>類阿片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藥物，主要作麻醉性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6" tooltip="鎮痛藥"/>
              </a:rPr>
              <a:t>鎮痛藥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使用，起效迅速而作用時間極短。它的鎮痛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7" tooltip="效價強度"/>
              </a:rPr>
              <a:t>效力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比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8" tooltip="海洛因"/>
              </a:rPr>
              <a:t>海洛因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強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至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50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倍，比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9" tooltip="嗎啡"/>
              </a:rPr>
              <a:t>嗎啡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強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100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倍。臨床用於麻醉前給藥及全身麻醉誘導，手術前、中、後的鎮痛與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0" tooltip="疼痛管理"/>
              </a:rPr>
              <a:t>疼痛管理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，以及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1" tooltip="癌症"/>
              </a:rPr>
              <a:t>癌症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止痛，或用作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2" tooltip="鎮靜劑"/>
              </a:rPr>
              <a:t>鎮靜劑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。</a:t>
            </a:r>
            <a:endParaRPr lang="en-US" altLang="zh-TW" sz="1800" u="sng" dirty="0">
              <a:solidFill>
                <a:srgbClr val="0000FF"/>
              </a:solidFill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800"/>
              </a:spcAft>
              <a:buNone/>
            </a:pPr>
            <a:r>
              <a:rPr lang="zh-TW" altLang="en-US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不良反應</a:t>
            </a:r>
            <a:endParaRPr lang="en-US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800"/>
              </a:spcAft>
              <a:buNone/>
            </a:pP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使用吩坦尼最常見的副作用有噁心、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3" tooltip="嘔吐"/>
              </a:rPr>
              <a:t>嘔吐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、便秘、口乾、昏睡、精神錯亂和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4" tooltip="虛弱"/>
              </a:rPr>
              <a:t>虛弱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，受此影響的人超過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10%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。在少數情況下（約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3-10%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的人） 會發生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5" tooltip="腹痛"/>
              </a:rPr>
              <a:t>腹痛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6" tooltip="頭痛"/>
              </a:rPr>
              <a:t>頭痛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、疲勞、食慾不振和體重減輕、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7"/>
              </a:rPr>
              <a:t>頭暈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、緊張、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8" tooltip="焦慮"/>
              </a:rPr>
              <a:t>焦慮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19" tooltip="憂鬱"/>
              </a:rPr>
              <a:t>憂鬱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0" tooltip="流行感冒"/>
              </a:rPr>
              <a:t>流行感冒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樣症狀、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1" tooltip="消化不良"/>
              </a:rPr>
              <a:t>消化不良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、呼吸短促、呼吸抑制、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2" tooltip="呼吸中止"/>
              </a:rPr>
              <a:t>呼吸中止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和</a:t>
            </a:r>
            <a:r>
              <a:rPr lang="en-US" altLang="zh-TW" sz="1800" u="sng" kern="100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3" tooltip="尿瀦留"/>
              </a:rPr>
              <a:t>尿瀦留</a:t>
            </a:r>
            <a:r>
              <a:rPr lang="zh-TW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</a:p>
          <a:p>
            <a:pPr>
              <a:buNone/>
            </a:pPr>
            <a:r>
              <a:rPr lang="zh-TW" altLang="en-US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案例</a:t>
            </a:r>
            <a:endParaRPr lang="en-US" altLang="zh-TW" sz="18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2002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月發生的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4" tooltip="莫斯科歌劇院脅持事件"/>
              </a:rPr>
              <a:t>莫斯科歌劇院脅持事件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中，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5" tooltip="俄羅斯"/>
              </a:rPr>
              <a:t>俄羅斯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軍警及</a:t>
            </a:r>
            <a:r>
              <a:rPr lang="en-US" altLang="zh-TW" sz="18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hlinkClick r:id="rId26" tooltip="阿爾法小組"/>
              </a:rPr>
              <a:t>阿爾法小組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用其對歌劇院裡的所有人麻醉後強攻，造成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130</a:t>
            </a:r>
            <a:r>
              <a:rPr lang="zh-TW" altLang="zh-TW" sz="18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人因吩坦尼的不良反應死亡</a:t>
            </a:r>
            <a:r>
              <a:rPr lang="zh-TW" altLang="zh-TW" sz="1200" kern="100" dirty="0">
                <a:effectLst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290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近年來笑氣濫用在各國愈趨嚴重，長期大量的使用會造成神經系統損傷，最慘恐致癱瘓，然而笑氣仍在年輕族群間流傳。英國一名女子唐納森（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Kerry-Anne Donaldson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），自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歲第一次接觸笑氣後直接成癮，一天起床手腳失去知覺，最終只能在輪椅上度日。</a:t>
            </a: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綜合外媒報導，笑氣（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laughing gas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）學名為氧化亞氮（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Nitrous oxide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），會以金屬罐出售，是英國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至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人群最常使用的藥物之一。原本是作為牙科治療的麻醉氣體，因為吸入笑氣會產生快樂感，常在派對上被濫用成助興劑。然而，長期使用會引發末梢神經病變，同時傷害中樞神經等，最終導致癱瘓、憂鬱等問題。</a:t>
            </a:r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美國街頭毒品猖獗，近日又興起一種新型毒品「賽拉嗪」（</a:t>
            </a:r>
            <a:r>
              <a:rPr lang="en-US" altLang="zh-TW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Xylazine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，原作為牛、馬、羊等牲畜的鎮定劑，並不是管制類藥品。然而卻遭不肖人士利用，常常摻雜古柯鹼、海洛因或芬太尼一起使用，以延長藥效時間。大量吸食的後果導致昏迷、過度嗜睡、視線模糊等副作用，嚴重可能出現大面積潰爛傷口。</a:t>
            </a: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綜合外媒報導，「賽拉嗪」是一種鎮靜藥物，經過美國食品藥物管理局批准，作為馬、牛、羊等大型牲畜的鬆弛劑，並沒有被列入人類管制藥物及醫院常規毒物檢測項目。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2000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年初首次在波多黎各傳出濫用的消息，而近期則在美國費城現蹤，一路擴散到舊金山與洛杉磯。</a:t>
            </a: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使用賽拉嗪會產生嗜睡、健忘、過度放鬆的呼吸、心率以及血壓。吸食者常常摻雜古柯鹼、海洛因或芬太尼一起使用，以增強藥效或賣價。然而在許多報告中發現，除了以上所提的副作用外，更發現賽拉嗪會導致皮膚潰爛，自發形成開放性傷口，而癒合速度也非常緩慢，嚴重時還需要截肢。</a:t>
            </a:r>
          </a:p>
          <a:p>
            <a:pPr fontAlgn="base"/>
            <a:endParaRPr lang="zh-TW" alt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6F15-2E6D-47F3-A5E7-3DF00BC289CA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67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151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根據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韓聯社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報導，首爾江南區大峙洞補習班林立，不少學生放學後都會前往當地進行課後輔導。不過近期卻有販毒集團將學生當成犯案對象，假借「試喝飲料」的活動，發送摻有冰毒等毒品在內的飲料給學生，並謊稱可以增強專注力和記憶力，拐騙學生在不知情的情況下攝入毒品，接著再揚言要報警或告知校方孩子染毒的消息，向愛子心切的家長勒索金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C5AB8-8199-F5CC-967F-65FADCC6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A97A896-72D8-5A64-C5F4-505C8CCC3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BC5460D-F703-AAF4-E832-DC678E62C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461B22-E284-CE4F-E66B-43C0A88B7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18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F6292-5959-B217-7D38-90057B297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3B274DC-C5F8-1451-FB97-8131E4E6D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A55D62D-AFE2-CE82-1070-2054EEDAB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502557-0272-A3C8-D0B1-077532E89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579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12C8-8816-1783-852F-FD7D4DDB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B73A721-2B61-DFAA-41BE-D135400A7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0C12B8C-18FD-BF55-85D7-5101C4DB5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3257A7-91F3-32A0-C340-7CC3D5C63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334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E160-8F0D-79FE-ED53-59E13FEC9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CBC8416-1D88-4DF5-FD11-DEE01C17C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9460D8D-0F8B-BFBC-FEA7-F2387AB63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E5AEE8A-F499-80CE-B9F9-E802904D5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280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12C8-8816-1783-852F-FD7D4DDB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B73A721-2B61-DFAA-41BE-D135400A7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0C12B8C-18FD-BF55-85D7-5101C4DB5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3257A7-91F3-32A0-C340-7CC3D5C63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146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6732-6696-8DEB-350F-7F7638D3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BD32EF7-85D4-6C1D-F2BD-8444B76AC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6A1B8D0-1FF1-BBDA-B9A6-5E92A0891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8F8152-D5F9-6FA6-3AD3-C5D672458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069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4154E-1F5E-98BC-2742-58CFB8E1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7256C7B-85E6-9CC1-DC80-E180812E9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705203-0356-13DF-A9AD-31370DF6F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DB1238-7CDD-E653-1F27-3CCCD59C1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402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620A-DAA3-48DA-BDDC-9EECA4411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F9D0813-B651-FE47-35A6-E29A99109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3E9A56-B746-5DDF-2375-D171C934F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一名男子在捷運中山站與一名加拿大男結識，而該加籍男在幾日後，便邀請該男子至住處，表示有所謂將新台幣千元變成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元的「投資方法」，還現場表演將千元鈔票夾在兩張白紙間，灑上白粉、泡熱水、灑藥水，再以鋁箔紙包覆後壓在電鍋下方，等待數十分鐘後洗出千元鈔票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張，該男子見狀後，也真的相信了，還掏出了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萬現金「投資」，對此，士林地院也依詐欺取財罪將加籍男處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個月有期徒刑，得易科罰金，刑滿後將驅逐出境。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435221-9EF0-B240-0F4A-D4682A3AD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462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F3E9F-162C-E3B4-B681-D86314D6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8FA65D5-0FA9-5DBA-EB3B-FAE05FAA8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EE8B169-B917-FD4B-3B7E-66057B7EF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937288-D971-5E43-26AC-E7689099A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65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6A2B-3BB5-AB65-7CA8-977517A8C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E5DE2600-D804-6043-FBE7-7326C45AB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2E357CE-910F-EAA2-878C-025C3FB42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、什麼是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「傳統毒品」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傳統毒品指濫用較早，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直接從植物中提取、加工而成的鴉片類毒品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，如海洛因、嗎啡、高根、鴉片、安非他命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、什麼是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「新興毒品」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所謂新興毒品並非「新發明 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newly invented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」而是「新的不當使用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newly misused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」，就是將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原毒品的化學結構式做微幅改變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，藉以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規避管制，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但其藥理作用和原毒品類似。如冰毒、浴鹽、喵喵、神仙水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3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、什麼是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「混和毒品」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把各種毒品混和一起</a:t>
            </a:r>
            <a:r>
              <a:rPr lang="en-US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…</a:t>
            </a:r>
            <a:r>
              <a:rPr lang="zh-TW" altLang="zh-TW" sz="1200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毒性更強</a:t>
            </a:r>
            <a:r>
              <a:rPr lang="en-US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r>
              <a:rPr lang="zh-TW" altLang="zh-TW" sz="1200" kern="5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zh-TW" altLang="zh-TW" sz="1050" kern="50" dirty="0">
              <a:effectLst/>
              <a:latin typeface="Times New Roman" panose="02020603050405020304" pitchFamily="18" charset="0"/>
              <a:ea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AACE6F-B282-60AB-02E4-29A8C6117F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611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防制毒品危害獎懲辦法修正日期：民國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110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16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第 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8 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檢舉第六條所列之毒品案件，有下列情形之一者，發給特別獎金：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一、查獲各級毒品製造工廠者，依下列規定發給獎金；但僅查獲原料或器具者，發給二分之一：</a:t>
            </a:r>
          </a:p>
          <a:p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第一級毒品：</a:t>
            </a:r>
            <a:r>
              <a:rPr lang="zh-TW" altLang="en-US" sz="1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新臺幣一百萬元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第二級毒品：</a:t>
            </a:r>
            <a:r>
              <a:rPr lang="zh-TW" altLang="en-US" sz="1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新臺幣五十萬元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第三級毒品：</a:t>
            </a:r>
            <a:r>
              <a:rPr lang="zh-TW" altLang="en-US" sz="1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新臺幣三十萬元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第四級毒品：</a:t>
            </a:r>
            <a:r>
              <a:rPr lang="zh-TW" altLang="en-US" sz="1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新臺幣二十萬元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2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508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985769" y="10553949"/>
            <a:ext cx="3049513" cy="5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defTabSz="95091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73113" indent="-298450" defTabSz="95091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89038" indent="-238125" defTabSz="95091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63700" indent="-238125" defTabSz="95091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38363" indent="-236538" defTabSz="95091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955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527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099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671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6DD7D042-69F7-4038-88F8-C969EC508443}" type="slidenum">
              <a:rPr kumimoji="1" lang="en-US" altLang="zh-TW" sz="1200"/>
              <a:pPr algn="r" eaLnBrk="1" hangingPunct="1"/>
              <a:t>52</a:t>
            </a:fld>
            <a:endParaRPr kumimoji="1" lang="en-US" altLang="zh-TW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833438"/>
            <a:ext cx="5551488" cy="41640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74" y="5278698"/>
            <a:ext cx="5628537" cy="4996063"/>
          </a:xfrm>
          <a:noFill/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3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>
            <a:extLst>
              <a:ext uri="{FF2B5EF4-FFF2-40B4-BE49-F238E27FC236}">
                <a16:creationId xmlns:a16="http://schemas.microsoft.com/office/drawing/2014/main" id="{483A739A-2987-7BE5-ACA1-52B13D7F1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CFE935C-7672-1EC2-91D5-C02718E87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4500" indent="-266700">
              <a:spcBef>
                <a:spcPct val="0"/>
              </a:spcBef>
              <a:buFontTx/>
              <a:buBlip>
                <a:blip r:embed="rId3"/>
              </a:buBlip>
              <a:defRPr/>
            </a:pPr>
            <a:r>
              <a:rPr lang="zh-TW" altLang="en-US" sz="1400" dirty="0"/>
              <a:t>食品藥物管理署統計</a:t>
            </a:r>
            <a:r>
              <a:rPr lang="en-US" altLang="zh-TW" sz="1400" dirty="0"/>
              <a:t>103 </a:t>
            </a:r>
            <a:r>
              <a:rPr lang="zh-TW" altLang="en-US" sz="1400" dirty="0"/>
              <a:t>年</a:t>
            </a:r>
            <a:r>
              <a:rPr lang="en-US" altLang="zh-TW" sz="1400" dirty="0"/>
              <a:t>9 </a:t>
            </a:r>
            <a:r>
              <a:rPr lang="zh-TW" altLang="en-US" sz="1400" dirty="0"/>
              <a:t>月至</a:t>
            </a:r>
            <a:r>
              <a:rPr lang="en-US" altLang="zh-TW" sz="1400" dirty="0"/>
              <a:t>12 </a:t>
            </a:r>
            <a:r>
              <a:rPr lang="zh-TW" altLang="en-US" sz="1400" dirty="0"/>
              <a:t>月間檢驗咖啡包、奶茶包等檢體</a:t>
            </a:r>
            <a:r>
              <a:rPr lang="en-US" altLang="zh-TW" sz="1400" dirty="0"/>
              <a:t>45</a:t>
            </a:r>
            <a:r>
              <a:rPr lang="zh-TW" altLang="en-US" sz="1400" dirty="0"/>
              <a:t>件，發現有</a:t>
            </a:r>
            <a:r>
              <a:rPr lang="en-US" altLang="zh-TW" sz="1400" dirty="0"/>
              <a:t>39</a:t>
            </a:r>
            <a:r>
              <a:rPr lang="zh-TW" altLang="en-US" sz="1400" dirty="0"/>
              <a:t>件檢體檢出除咖啡因以外之毒品或新興濫用物質成分，進一步分析發現，所摻入之成分，不限於一種，甚至內含</a:t>
            </a:r>
            <a:r>
              <a:rPr lang="en-US" altLang="zh-TW" sz="1400" dirty="0"/>
              <a:t>6</a:t>
            </a:r>
            <a:r>
              <a:rPr lang="zh-TW" altLang="en-US" sz="1400" dirty="0"/>
              <a:t>種濫用物質，多重成分的交互作用，將增加施用者的危險。</a:t>
            </a:r>
            <a:endParaRPr lang="en-US" altLang="zh-TW" sz="1400" dirty="0"/>
          </a:p>
          <a:p>
            <a:pPr marL="444500" indent="-266700">
              <a:spcBef>
                <a:spcPct val="0"/>
              </a:spcBef>
              <a:buFontTx/>
              <a:buBlip>
                <a:blip r:embed="rId3"/>
              </a:buBlip>
              <a:defRPr/>
            </a:pPr>
            <a:r>
              <a:rPr lang="zh-TW" altLang="en-US" dirty="0"/>
              <a:t>依刑事警察局受理之檢體檢驗結果顯示，濫用物質外觀已有別於傳統的結晶狀、粉末狀、膠囊或錠劑，呈現多樣化型態，</a:t>
            </a:r>
            <a:r>
              <a:rPr lang="en-US" altLang="zh-TW" dirty="0"/>
              <a:t>103</a:t>
            </a:r>
            <a:r>
              <a:rPr lang="zh-TW" altLang="en-US" dirty="0"/>
              <a:t>年</a:t>
            </a:r>
            <a:r>
              <a:rPr lang="en-US" altLang="zh-TW" dirty="0"/>
              <a:t>1-10</a:t>
            </a:r>
            <a:r>
              <a:rPr lang="zh-TW" altLang="en-US" dirty="0"/>
              <a:t>月非尿液檢體統計資料顯示，高達</a:t>
            </a:r>
            <a:r>
              <a:rPr lang="en-US" altLang="zh-TW" dirty="0"/>
              <a:t>2</a:t>
            </a:r>
            <a:r>
              <a:rPr lang="zh-TW" altLang="en-US" dirty="0"/>
              <a:t>成左右的濫用物質是以摻入沖泡式飲品粉末，再以市售或自創品牌包裝的型態販售</a:t>
            </a:r>
            <a:r>
              <a:rPr lang="en-US" altLang="zh-TW" dirty="0"/>
              <a:t>。</a:t>
            </a:r>
          </a:p>
          <a:p>
            <a:pPr marL="444500" indent="-2667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zh-TW" altLang="en-US" dirty="0"/>
              <a:t>另外，具迷幻作用的類大麻活性物質，被噴灑在菸草或乾燥花草表面，以乾燥植物或花草茶包之包裝販售；也有將濫用物質溶於水後，以方形厚紙片浸泡製成「毒郵票」，或製成「毒果凍」，或以玻璃瓶裝成「神仙水」販售的檢體，顯見濫用物質逐漸偽裝變身，藉以鬆懈民眾的警覺性及逃避警方之查緝。</a:t>
            </a:r>
          </a:p>
          <a:p>
            <a:pPr>
              <a:defRPr/>
            </a:pPr>
            <a:endParaRPr lang="zh-TW" altLang="en-US" dirty="0"/>
          </a:p>
          <a:p>
            <a:pPr>
              <a:defRPr/>
            </a:pPr>
            <a:endParaRPr lang="zh-TW" altLang="en-US" dirty="0"/>
          </a:p>
          <a:p>
            <a:pPr>
              <a:defRPr/>
            </a:pPr>
            <a:endParaRPr lang="zh-TW" altLang="en-US" dirty="0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C4B4D10A-28C2-1635-E928-C9B19AF7F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116D19-BF0F-4817-8A85-72ABB1F31833}" type="slidenum">
              <a:rPr lang="zh-TW" altLang="en-US"/>
              <a:pPr/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105</a:t>
            </a:r>
            <a:r>
              <a:rPr lang="zh-TW" altLang="en-US"/>
              <a:t>年</a:t>
            </a:r>
            <a:r>
              <a:rPr lang="en-US" altLang="zh-TW"/>
              <a:t>3</a:t>
            </a:r>
            <a:r>
              <a:rPr lang="zh-TW" altLang="en-US"/>
              <a:t>月</a:t>
            </a:r>
            <a:r>
              <a:rPr lang="en-US" altLang="zh-TW"/>
              <a:t>3</a:t>
            </a:r>
            <a:r>
              <a:rPr lang="zh-TW" altLang="en-US"/>
              <a:t>日臺教學</a:t>
            </a:r>
            <a:r>
              <a:rPr lang="en-US" altLang="zh-TW"/>
              <a:t>(</a:t>
            </a:r>
            <a:r>
              <a:rPr lang="zh-TW" altLang="en-US"/>
              <a:t>五</a:t>
            </a:r>
            <a:r>
              <a:rPr lang="en-US" altLang="zh-TW"/>
              <a:t>)</a:t>
            </a:r>
            <a:r>
              <a:rPr lang="zh-TW" altLang="en-US"/>
              <a:t>字第</a:t>
            </a:r>
            <a:r>
              <a:rPr lang="en-US" altLang="zh-TW"/>
              <a:t>1050028489</a:t>
            </a:r>
            <a:r>
              <a:rPr lang="zh-TW" altLang="en-US"/>
              <a:t>號內政部警政署刑事警察局提供近期查獲新興毒品樣貌</a:t>
            </a:r>
          </a:p>
          <a:p>
            <a:r>
              <a:rPr lang="zh-TW" altLang="en-US"/>
              <a:t>圖檔</a:t>
            </a:r>
          </a:p>
          <a:p>
            <a:endParaRPr lang="zh-TW" altLang="en-US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8E3524-0E68-456D-9E4B-5E6188EFF8BC}" type="slidenum">
              <a:rPr lang="zh-TW" altLang="en-US"/>
              <a:pPr/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105</a:t>
            </a:r>
            <a:r>
              <a:rPr lang="zh-TW" altLang="en-US"/>
              <a:t>年</a:t>
            </a:r>
            <a:r>
              <a:rPr lang="en-US" altLang="zh-TW"/>
              <a:t>3</a:t>
            </a:r>
            <a:r>
              <a:rPr lang="zh-TW" altLang="en-US"/>
              <a:t>月</a:t>
            </a:r>
            <a:r>
              <a:rPr lang="en-US" altLang="zh-TW"/>
              <a:t>3</a:t>
            </a:r>
            <a:r>
              <a:rPr lang="zh-TW" altLang="en-US"/>
              <a:t>日臺教學</a:t>
            </a:r>
            <a:r>
              <a:rPr lang="en-US" altLang="zh-TW"/>
              <a:t>(</a:t>
            </a:r>
            <a:r>
              <a:rPr lang="zh-TW" altLang="en-US"/>
              <a:t>五</a:t>
            </a:r>
            <a:r>
              <a:rPr lang="en-US" altLang="zh-TW"/>
              <a:t>)</a:t>
            </a:r>
            <a:r>
              <a:rPr lang="zh-TW" altLang="en-US"/>
              <a:t>字第</a:t>
            </a:r>
            <a:r>
              <a:rPr lang="en-US" altLang="zh-TW"/>
              <a:t>1050028489</a:t>
            </a:r>
            <a:r>
              <a:rPr lang="zh-TW" altLang="en-US"/>
              <a:t>號內政部警政署刑事警察局提供近期查獲新興毒品樣貌</a:t>
            </a:r>
          </a:p>
          <a:p>
            <a:r>
              <a:rPr lang="zh-TW" altLang="en-US"/>
              <a:t>圖檔</a:t>
            </a:r>
          </a:p>
          <a:p>
            <a:endParaRPr lang="zh-TW" altLang="en-US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7F7E49-D850-47B5-B766-2E3CBD60BEDB}" type="slidenum">
              <a:rPr lang="zh-TW" altLang="en-US"/>
              <a:pPr/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行為觀察：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精神恍惚、目光呆滯、注意力不集中、反應變差、常要錢、偷竊、說謊、作息顛倒、結交怪異的朋友遠離熟識的朋友、常無理由外出不歸。</a:t>
            </a:r>
          </a:p>
          <a:p>
            <a:r>
              <a:rPr lang="zh-TW" alt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外觀觀察：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手部顫抖、頻尿、步履不穩，身上有異味、手臂有針孔痕跡、皮膚有紅疹或潰爛、消瘦等。</a:t>
            </a:r>
          </a:p>
          <a:p>
            <a:r>
              <a:rPr lang="zh-TW" alt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環境觀察：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房間有異味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如抽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菸會有塑膠味、安非他命有焦味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、有注射針筒與針頭、有燒過的玻璃球、湯匙與鋁箔紙等。</a:t>
            </a:r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吸毒者的平均壽命較一般人少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10-15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年，大部分吸毒者在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歲左右開始吸毒，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25%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吸毒者會在開始吸毒後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10-20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年後死亡。造成吸毒短命主要有三大因素：</a:t>
            </a:r>
          </a:p>
          <a:p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毒品對大腦實質性的破壞</a:t>
            </a:r>
            <a:b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毒品會造成大腦功能毀損無法恢復，使吸毒者無法自理生活、產生精神疾病，並加速吸毒者死亡。</a:t>
            </a:r>
          </a:p>
          <a:p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毒品損害健康</a:t>
            </a:r>
            <a:b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長期用毒會使體力變差容易生病，劑量過高或混用多種毒品易急性中毒突然驟死。此外吸毒者不重視健康，常錯失最佳治療時機而病死。</a:t>
            </a:r>
          </a:p>
          <a:p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毒品會造成特定突發死亡事件</a:t>
            </a:r>
            <a:b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使用針筒注射毒品的吸毒者易感染愛滋病、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肝等，或為得到毒品不顧生命安全參與犯罪而丟失性命，或是在吸毒後產生幻覺下自殺。</a:t>
            </a:r>
          </a:p>
          <a:p>
            <a:br>
              <a:rPr lang="zh-TW" alt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zh-TW" alt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5977C-ACCA-4ED6-ACD5-3C03EFB63274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C484145-F630-49FC-A524-0B36E7319382}" type="datetimeFigureOut">
              <a:rPr lang="zh-TW" altLang="en-US" smtClean="0"/>
              <a:pPr/>
              <a:t>2025/10/14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BBD1754-811C-4F07-86FE-9FFA3068AD5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file:///F:\112.03.15&#32654;&#21644;&#31185;&#22823;&#23459;&#23566;\&#26519;&#33678;&#21453;&#27602;&#23459;&#23566;&#29255;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3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jpeg"/><Relationship Id="rId4" Type="http://schemas.openxmlformats.org/officeDocument/2006/relationships/image" Target="../media/image67.png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1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microsoft.com/office/2007/relationships/hdphoto" Target="../media/hdphoto2.wdp"/><Relationship Id="rId4" Type="http://schemas.openxmlformats.org/officeDocument/2006/relationships/image" Target="../media/image110.jpe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19.png"/><Relationship Id="rId5" Type="http://schemas.openxmlformats.org/officeDocument/2006/relationships/image" Target="../media/image1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18.png"/><Relationship Id="rId1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microsoft.com/office/2007/relationships/hdphoto" Target="../media/hdphoto8.wdp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hyperlink" Target="http://www.google.com.tw/url?sa=i&amp;rct=j&amp;q=&amp;esrc=s&amp;source=images&amp;cd=&amp;cad=rja&amp;uact=8&amp;ved=&amp;url=http://www.nownews.com/n/2015/06/26/1729894&amp;psig=AFQjCNFS88sVnJlihJlL_lyLl4jCT6YGjg&amp;ust=147926708454307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527B8EF2-E900-A4B8-047A-98EE48AE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43277">
            <a:off x="7262345" y="2083780"/>
            <a:ext cx="899000" cy="55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1D79C"/>
              </a:clrFrom>
              <a:clrTo>
                <a:srgbClr val="F1D7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" y="-27384"/>
            <a:ext cx="614811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88024" y="5780782"/>
            <a:ext cx="3820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主講人：刑警大隊</a:t>
            </a:r>
            <a:endParaRPr lang="en-US" altLang="zh-TW" sz="3200" b="1" dirty="0">
              <a:solidFill>
                <a:schemeClr val="accent3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          </a:t>
            </a:r>
            <a:r>
              <a:rPr lang="zh-TW" alt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組長葉璟昌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-124158" y="2077149"/>
            <a:ext cx="939231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0000" b="1" spc="3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防制濫用</a:t>
            </a:r>
            <a:r>
              <a:rPr lang="zh-TW" altLang="en-US" sz="15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</a:t>
            </a:r>
          </a:p>
        </p:txBody>
      </p:sp>
      <p:sp>
        <p:nvSpPr>
          <p:cNvPr id="8" name="三十二角星形 7"/>
          <p:cNvSpPr/>
          <p:nvPr/>
        </p:nvSpPr>
        <p:spPr>
          <a:xfrm>
            <a:off x="-327884" y="4381837"/>
            <a:ext cx="2988840" cy="2763688"/>
          </a:xfrm>
          <a:prstGeom prst="star32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三十二角星形 8"/>
          <p:cNvSpPr/>
          <p:nvPr/>
        </p:nvSpPr>
        <p:spPr>
          <a:xfrm>
            <a:off x="2023736" y="4743965"/>
            <a:ext cx="1274440" cy="1202432"/>
          </a:xfrm>
          <a:prstGeom prst="star32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二十四角星形 9"/>
          <p:cNvSpPr/>
          <p:nvPr/>
        </p:nvSpPr>
        <p:spPr>
          <a:xfrm>
            <a:off x="2555776" y="6021288"/>
            <a:ext cx="648072" cy="648072"/>
          </a:xfrm>
          <a:prstGeom prst="star24">
            <a:avLst/>
          </a:prstGeom>
          <a:solidFill>
            <a:srgbClr val="9900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140676" y="4858509"/>
            <a:ext cx="1907704" cy="1800200"/>
          </a:xfrm>
          <a:prstGeom prst="ellipse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毒</a:t>
            </a:r>
          </a:p>
        </p:txBody>
      </p:sp>
      <p:cxnSp>
        <p:nvCxnSpPr>
          <p:cNvPr id="24" name="直線接點 23"/>
          <p:cNvCxnSpPr>
            <a:stCxn id="22" idx="1"/>
            <a:endCxn id="22" idx="5"/>
          </p:cNvCxnSpPr>
          <p:nvPr/>
        </p:nvCxnSpPr>
        <p:spPr>
          <a:xfrm>
            <a:off x="420053" y="5122142"/>
            <a:ext cx="1348950" cy="1272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id="{0140347A-0452-11AF-9C79-36E233D1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98052" flipV="1">
            <a:off x="6962852" y="1501719"/>
            <a:ext cx="812917" cy="57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AFF0BFC-5CC7-72AD-0C96-004184FF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7582535" y="1646884"/>
            <a:ext cx="1077703" cy="57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84C09AD-091F-04B2-AE8E-C7895E5F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20843277">
            <a:off x="6520611" y="1990224"/>
            <a:ext cx="985388" cy="6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4E9F393-4671-1FF1-1687-2820B734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4540839" y="3087232"/>
            <a:ext cx="2664296" cy="278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20" y="381218"/>
            <a:ext cx="6133482" cy="416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65" y="4651466"/>
            <a:ext cx="8352928" cy="190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308" y="369495"/>
            <a:ext cx="27718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43608" y="4689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外包裝辨識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098" name="Picture 2" descr="C:\Users\pa716051\Desktop\面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96039" y="1863699"/>
            <a:ext cx="5589240" cy="4282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C:\Users\pa716051\Desktop\面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53004" y="1849854"/>
            <a:ext cx="5486466" cy="424847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43608" y="4689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外包裝辨識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50" name="Picture 2" descr="C:\Users\pa716051\Desktop\偽包裝素材\面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43708" y="-207405"/>
            <a:ext cx="5328592" cy="8424936"/>
          </a:xfrm>
          <a:prstGeom prst="rect">
            <a:avLst/>
          </a:prstGeom>
          <a:noFill/>
        </p:spPr>
      </p:pic>
      <p:cxnSp>
        <p:nvCxnSpPr>
          <p:cNvPr id="5" name="直線接點 4"/>
          <p:cNvCxnSpPr/>
          <p:nvPr/>
        </p:nvCxnSpPr>
        <p:spPr>
          <a:xfrm>
            <a:off x="-1178587" y="2276872"/>
            <a:ext cx="10657184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-907288" y="1340768"/>
            <a:ext cx="10657184" cy="7200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43608" y="4689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外包裝辨識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6" name="Picture 2" descr="C:\Users\pa716051\Desktop\偽包裝素材\面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93137" y="-232824"/>
            <a:ext cx="5577199" cy="86044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矩形 3"/>
          <p:cNvSpPr/>
          <p:nvPr/>
        </p:nvSpPr>
        <p:spPr>
          <a:xfrm>
            <a:off x="10548664" y="1412776"/>
            <a:ext cx="4176464" cy="1346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29 0.00694 L -0.65364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43608" y="4689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外包裝辨識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074" name="Picture 2" descr="C:\Users\pa716051\Desktop\偽包裝素材\面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039100"/>
            <a:ext cx="9036823" cy="573683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矩形 4"/>
          <p:cNvSpPr/>
          <p:nvPr/>
        </p:nvSpPr>
        <p:spPr>
          <a:xfrm>
            <a:off x="10404648" y="1772816"/>
            <a:ext cx="4032448" cy="4581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60625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716051\Desktop\偽包裝素材\奶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212976"/>
            <a:ext cx="2476500" cy="3384376"/>
          </a:xfrm>
          <a:prstGeom prst="rect">
            <a:avLst/>
          </a:prstGeom>
          <a:noFill/>
        </p:spPr>
      </p:pic>
      <p:pic>
        <p:nvPicPr>
          <p:cNvPr id="4099" name="Picture 3" descr="C:\Users\pa716051\Desktop\偽包裝素材\奶茶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2656"/>
            <a:ext cx="2448272" cy="2734816"/>
          </a:xfrm>
          <a:prstGeom prst="rect">
            <a:avLst/>
          </a:prstGeom>
          <a:noFill/>
        </p:spPr>
      </p:pic>
      <p:pic>
        <p:nvPicPr>
          <p:cNvPr id="4100" name="Picture 4" descr="C:\Users\pa716051\Desktop\偽包裝素材\奶茶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3094037" cy="3711575"/>
          </a:xfrm>
          <a:prstGeom prst="rect">
            <a:avLst/>
          </a:prstGeom>
          <a:noFill/>
        </p:spPr>
      </p:pic>
      <p:pic>
        <p:nvPicPr>
          <p:cNvPr id="4101" name="Picture 5" descr="C:\Users\pa716051\Desktop\偽包裝素材\奶茶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80928"/>
            <a:ext cx="2736304" cy="3828592"/>
          </a:xfrm>
          <a:prstGeom prst="rect">
            <a:avLst/>
          </a:prstGeom>
          <a:noFill/>
        </p:spPr>
      </p:pic>
      <p:pic>
        <p:nvPicPr>
          <p:cNvPr id="4102" name="Picture 6" descr="C:\Users\pa716051\Desktop\偽包裝素材\奶茶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2813261" cy="2263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43608" y="4689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檢查外包裝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098" name="Picture 2" descr="C:\Users\pa716051\Desktop\面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3229" y="1527091"/>
            <a:ext cx="4056715" cy="310800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C:\Users\pa716051\Desktop\面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82384" y="1514360"/>
            <a:ext cx="4091600" cy="31683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矩形 8"/>
          <p:cNvSpPr/>
          <p:nvPr/>
        </p:nvSpPr>
        <p:spPr>
          <a:xfrm>
            <a:off x="-2991372" y="4941168"/>
            <a:ext cx="19367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√</a:t>
            </a:r>
            <a:r>
              <a:rPr lang="zh-TW" altLang="en-US" sz="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大小</a:t>
            </a:r>
          </a:p>
        </p:txBody>
      </p:sp>
      <p:sp>
        <p:nvSpPr>
          <p:cNvPr id="10" name="矩形 9"/>
          <p:cNvSpPr/>
          <p:nvPr/>
        </p:nvSpPr>
        <p:spPr>
          <a:xfrm>
            <a:off x="9399488" y="5013176"/>
            <a:ext cx="329930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√</a:t>
            </a:r>
            <a:r>
              <a:rPr lang="zh-TW" altLang="en-US" sz="50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重複封口</a:t>
            </a:r>
          </a:p>
        </p:txBody>
      </p:sp>
      <p:sp>
        <p:nvSpPr>
          <p:cNvPr id="11" name="矩形 10"/>
          <p:cNvSpPr/>
          <p:nvPr/>
        </p:nvSpPr>
        <p:spPr>
          <a:xfrm>
            <a:off x="-7597352" y="5805264"/>
            <a:ext cx="71176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√</a:t>
            </a:r>
            <a:r>
              <a:rPr lang="zh-TW" altLang="en-US" sz="5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有沒有公司地址等標示</a:t>
            </a:r>
            <a:endParaRPr lang="zh-TW" altLang="en-US" sz="50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53212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59027 -0.003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9283 0.00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圓角矩形 58"/>
          <p:cNvSpPr/>
          <p:nvPr/>
        </p:nvSpPr>
        <p:spPr>
          <a:xfrm>
            <a:off x="609890" y="404664"/>
            <a:ext cx="1873878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行為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7308304" y="5993904"/>
            <a:ext cx="162442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1623012" y="1124744"/>
            <a:ext cx="180942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0" name="群組 9"/>
          <p:cNvGrpSpPr/>
          <p:nvPr/>
        </p:nvGrpSpPr>
        <p:grpSpPr>
          <a:xfrm>
            <a:off x="-105507" y="0"/>
            <a:ext cx="752129" cy="6858000"/>
            <a:chOff x="-105507" y="0"/>
            <a:chExt cx="752129" cy="68580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39552" cy="6858000"/>
            </a:xfrm>
            <a:prstGeom prst="rect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lIns="180000" tIns="0" rIns="180000" bIns="0" anchor="ctr"/>
            <a:lstStyle/>
            <a:p>
              <a:pPr algn="ctr">
                <a:spcBef>
                  <a:spcPts val="38"/>
                </a:spcBef>
                <a:spcAft>
                  <a:spcPts val="38"/>
                </a:spcAft>
                <a:buSzPct val="100000"/>
                <a:tabLst>
                  <a:tab pos="0" algn="l"/>
                  <a:tab pos="331788" algn="l"/>
                  <a:tab pos="668338" algn="l"/>
                  <a:tab pos="1004888" algn="l"/>
                  <a:tab pos="1341438" algn="l"/>
                  <a:tab pos="1677988" algn="l"/>
                  <a:tab pos="2016125" algn="l"/>
                  <a:tab pos="2352675" algn="l"/>
                  <a:tab pos="2689225" algn="l"/>
                  <a:tab pos="3025775" algn="l"/>
                  <a:tab pos="3362325" algn="l"/>
                  <a:tab pos="3700463" algn="l"/>
                  <a:tab pos="4035425" algn="l"/>
                  <a:tab pos="4371975" algn="l"/>
                  <a:tab pos="4708525" algn="l"/>
                  <a:tab pos="5045075" algn="l"/>
                  <a:tab pos="5381625" algn="l"/>
                  <a:tab pos="5719763" algn="l"/>
                  <a:tab pos="6056313" algn="l"/>
                  <a:tab pos="6392863" algn="l"/>
                  <a:tab pos="6729413" algn="l"/>
                  <a:tab pos="7065963" algn="l"/>
                  <a:tab pos="7404100" algn="l"/>
                  <a:tab pos="7739063" algn="l"/>
                  <a:tab pos="8075613" algn="l"/>
                </a:tabLst>
              </a:pPr>
              <a:r>
                <a:rPr lang="zh-TW" altLang="en-US" sz="2600" b="1" dirty="0">
                  <a:solidFill>
                    <a:srgbClr val="FFFFFF"/>
                  </a:solidFill>
                  <a:latin typeface="微軟正黑體" pitchFamily="34" charset="-120"/>
                </a:rPr>
                <a:t>如何分辨他</a:t>
              </a:r>
              <a:endParaRPr lang="en-US" altLang="zh-TW" sz="2600" b="1" dirty="0">
                <a:solidFill>
                  <a:srgbClr val="FFFFFF"/>
                </a:solidFill>
                <a:latin typeface="微軟正黑體" pitchFamily="34" charset="-120"/>
              </a:endParaRPr>
            </a:p>
            <a:p>
              <a:pPr algn="ctr">
                <a:spcBef>
                  <a:spcPts val="38"/>
                </a:spcBef>
                <a:spcAft>
                  <a:spcPts val="38"/>
                </a:spcAft>
                <a:buSzPct val="100000"/>
                <a:tabLst>
                  <a:tab pos="0" algn="l"/>
                  <a:tab pos="331788" algn="l"/>
                  <a:tab pos="668338" algn="l"/>
                  <a:tab pos="1004888" algn="l"/>
                  <a:tab pos="1341438" algn="l"/>
                  <a:tab pos="1677988" algn="l"/>
                  <a:tab pos="2016125" algn="l"/>
                  <a:tab pos="2352675" algn="l"/>
                  <a:tab pos="2689225" algn="l"/>
                  <a:tab pos="3025775" algn="l"/>
                  <a:tab pos="3362325" algn="l"/>
                  <a:tab pos="3700463" algn="l"/>
                  <a:tab pos="4035425" algn="l"/>
                  <a:tab pos="4371975" algn="l"/>
                  <a:tab pos="4708525" algn="l"/>
                  <a:tab pos="5045075" algn="l"/>
                  <a:tab pos="5381625" algn="l"/>
                  <a:tab pos="5719763" algn="l"/>
                  <a:tab pos="6056313" algn="l"/>
                  <a:tab pos="6392863" algn="l"/>
                  <a:tab pos="6729413" algn="l"/>
                  <a:tab pos="7065963" algn="l"/>
                  <a:tab pos="7404100" algn="l"/>
                  <a:tab pos="7739063" algn="l"/>
                  <a:tab pos="8075613" algn="l"/>
                </a:tabLst>
              </a:pPr>
              <a:endParaRPr lang="en-US" altLang="zh-TW" sz="2600" b="1" dirty="0">
                <a:solidFill>
                  <a:srgbClr val="FFFFFF"/>
                </a:solidFill>
                <a:latin typeface="微軟正黑體" pitchFamily="34" charset="-120"/>
              </a:endParaRPr>
            </a:p>
            <a:p>
              <a:pPr algn="ctr">
                <a:spcBef>
                  <a:spcPts val="38"/>
                </a:spcBef>
                <a:spcAft>
                  <a:spcPts val="38"/>
                </a:spcAft>
                <a:buSzPct val="100000"/>
                <a:tabLst>
                  <a:tab pos="0" algn="l"/>
                  <a:tab pos="331788" algn="l"/>
                  <a:tab pos="668338" algn="l"/>
                  <a:tab pos="1004888" algn="l"/>
                  <a:tab pos="1341438" algn="l"/>
                  <a:tab pos="1677988" algn="l"/>
                  <a:tab pos="2016125" algn="l"/>
                  <a:tab pos="2352675" algn="l"/>
                  <a:tab pos="2689225" algn="l"/>
                  <a:tab pos="3025775" algn="l"/>
                  <a:tab pos="3362325" algn="l"/>
                  <a:tab pos="3700463" algn="l"/>
                  <a:tab pos="4035425" algn="l"/>
                  <a:tab pos="4371975" algn="l"/>
                  <a:tab pos="4708525" algn="l"/>
                  <a:tab pos="5045075" algn="l"/>
                  <a:tab pos="5381625" algn="l"/>
                  <a:tab pos="5719763" algn="l"/>
                  <a:tab pos="6056313" algn="l"/>
                  <a:tab pos="6392863" algn="l"/>
                  <a:tab pos="6729413" algn="l"/>
                  <a:tab pos="7065963" algn="l"/>
                  <a:tab pos="7404100" algn="l"/>
                  <a:tab pos="7739063" algn="l"/>
                  <a:tab pos="8075613" algn="l"/>
                </a:tabLst>
              </a:pPr>
              <a:r>
                <a:rPr lang="zh-TW" altLang="en-US" sz="2600" b="1" dirty="0">
                  <a:solidFill>
                    <a:srgbClr val="FFFFFF"/>
                  </a:solidFill>
                  <a:latin typeface="微軟正黑體" pitchFamily="34" charset="-120"/>
                </a:rPr>
                <a:t>是否在吸毒</a:t>
              </a:r>
              <a:endParaRPr lang="en-US" altLang="zh-TW" sz="2600" b="1" dirty="0">
                <a:solidFill>
                  <a:srgbClr val="FFFFFF"/>
                </a:solidFill>
                <a:latin typeface="微軟正黑體" pitchFamily="34" charset="-120"/>
              </a:endParaRPr>
            </a:p>
            <a:p>
              <a:pPr algn="ctr">
                <a:spcBef>
                  <a:spcPts val="38"/>
                </a:spcBef>
                <a:spcAft>
                  <a:spcPts val="38"/>
                </a:spcAft>
                <a:buSzPct val="100000"/>
                <a:tabLst>
                  <a:tab pos="0" algn="l"/>
                  <a:tab pos="331788" algn="l"/>
                  <a:tab pos="668338" algn="l"/>
                  <a:tab pos="1004888" algn="l"/>
                  <a:tab pos="1341438" algn="l"/>
                  <a:tab pos="1677988" algn="l"/>
                  <a:tab pos="2016125" algn="l"/>
                  <a:tab pos="2352675" algn="l"/>
                  <a:tab pos="2689225" algn="l"/>
                  <a:tab pos="3025775" algn="l"/>
                  <a:tab pos="3362325" algn="l"/>
                  <a:tab pos="3700463" algn="l"/>
                  <a:tab pos="4035425" algn="l"/>
                  <a:tab pos="4371975" algn="l"/>
                  <a:tab pos="4708525" algn="l"/>
                  <a:tab pos="5045075" algn="l"/>
                  <a:tab pos="5381625" algn="l"/>
                  <a:tab pos="5719763" algn="l"/>
                  <a:tab pos="6056313" algn="l"/>
                  <a:tab pos="6392863" algn="l"/>
                  <a:tab pos="6729413" algn="l"/>
                  <a:tab pos="7065963" algn="l"/>
                  <a:tab pos="7404100" algn="l"/>
                  <a:tab pos="7739063" algn="l"/>
                  <a:tab pos="8075613" algn="l"/>
                </a:tabLst>
              </a:pPr>
              <a:r>
                <a:rPr lang="zh-TW" altLang="en-US" sz="2600" b="1" dirty="0">
                  <a:solidFill>
                    <a:srgbClr val="FFFFFF"/>
                  </a:solidFill>
                  <a:latin typeface="微軟正黑體" pitchFamily="34" charset="-120"/>
                </a:rPr>
                <a:t>？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-105507" y="2996952"/>
              <a:ext cx="7521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600" b="1" dirty="0">
                  <a:solidFill>
                    <a:srgbClr val="FFFFFF"/>
                  </a:solidFill>
                  <a:latin typeface="微軟正黑體" pitchFamily="34" charset="-120"/>
                </a:rPr>
                <a:t>(</a:t>
              </a:r>
              <a:r>
                <a:rPr lang="zh-TW" altLang="en-US" sz="2600" b="1" dirty="0">
                  <a:solidFill>
                    <a:srgbClr val="FFFFFF"/>
                  </a:solidFill>
                  <a:latin typeface="微軟正黑體" pitchFamily="34" charset="-120"/>
                </a:rPr>
                <a:t>她</a:t>
              </a:r>
              <a:r>
                <a:rPr lang="en-US" altLang="zh-TW" sz="2600" b="1" dirty="0">
                  <a:solidFill>
                    <a:srgbClr val="FFFFFF"/>
                  </a:solidFill>
                  <a:latin typeface="微軟正黑體" pitchFamily="34" charset="-120"/>
                </a:rPr>
                <a:t>)</a:t>
              </a:r>
              <a:endParaRPr lang="zh-TW" altLang="en-US" sz="26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502713" y="2073610"/>
            <a:ext cx="2664296" cy="4154984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中樞神經抑制劑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lang="zh-TW" altLang="en-US" sz="2200" b="1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施用時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暈眩茫茫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然的欣快感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精神恍惚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懶洋洋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打呵欠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胡言亂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語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失去方位感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運動不協調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lang="zh-TW" altLang="en-US" sz="2200" b="1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停藥後</a:t>
            </a:r>
            <a:endParaRPr lang="en-US" altLang="zh-TW" sz="2200" b="1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流淚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流鼻水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盜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汗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失眠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厭食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身體發冷及起雞</a:t>
            </a: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zh-TW" altLang="zh-TW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皮疙瘩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sz="2200" kern="0" dirty="0">
              <a:solidFill>
                <a:schemeClr val="accent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57201" y="116632"/>
            <a:ext cx="2016224" cy="41549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中樞神經興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奮劑及迷幻劑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2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施用時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精力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旺盛</a:t>
            </a: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失眠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多疑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情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緒不穩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易怒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視幻覺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聽幻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覺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觸幻覺以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及重覆行為</a:t>
            </a: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2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停藥後</a:t>
            </a:r>
            <a:endParaRPr lang="en-US" altLang="zh-TW" sz="2200" b="1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嗜睡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食量異</a:t>
            </a:r>
            <a:endParaRPr lang="en-US" altLang="zh-TW" sz="220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常</a:t>
            </a:r>
            <a:r>
              <a:rPr lang="en-US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狂吃</a:t>
            </a:r>
            <a:r>
              <a:rPr lang="zh-TW" altLang="en-US" sz="22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sp>
        <p:nvSpPr>
          <p:cNvPr id="19" name="矩形 18"/>
          <p:cNvSpPr/>
          <p:nvPr/>
        </p:nvSpPr>
        <p:spPr>
          <a:xfrm>
            <a:off x="5220072" y="4567735"/>
            <a:ext cx="2880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TW" altLang="zh-TW" sz="2200" dirty="0">
                <a:latin typeface="Microsoft YaHei" pitchFamily="34" charset="-122"/>
                <a:ea typeface="Microsoft YaHei" pitchFamily="34" charset="-122"/>
              </a:rPr>
              <a:t>精神狀態</a:t>
            </a:r>
            <a:r>
              <a:rPr lang="en-US" altLang="zh-TW" sz="2200" dirty="0"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zh-TW" sz="2200" dirty="0">
                <a:latin typeface="Microsoft YaHei" pitchFamily="34" charset="-122"/>
                <a:ea typeface="Microsoft YaHei" pitchFamily="34" charset="-122"/>
              </a:rPr>
              <a:t>睡眠品質、食欲及身體狀況產生莫大影響</a:t>
            </a:r>
            <a:r>
              <a:rPr lang="zh-TW" altLang="en-US" sz="2200" dirty="0"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altLang="zh-TW" sz="2200" dirty="0"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b="1" dirty="0">
                <a:latin typeface="Microsoft YaHei" pitchFamily="34" charset="-122"/>
                <a:ea typeface="Microsoft YaHei" pitchFamily="34" charset="-122"/>
              </a:rPr>
              <a:t>黑眼圈</a:t>
            </a:r>
            <a:endParaRPr lang="en-US" altLang="zh-TW" sz="2200" b="1" dirty="0"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b="1" dirty="0">
                <a:latin typeface="Microsoft YaHei" pitchFamily="34" charset="-122"/>
                <a:ea typeface="Microsoft YaHei" pitchFamily="34" charset="-122"/>
              </a:rPr>
              <a:t>眼神渙散</a:t>
            </a:r>
            <a:endParaRPr lang="en-US" altLang="zh-TW" sz="2200" b="1" dirty="0"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b="1" dirty="0">
                <a:latin typeface="Microsoft YaHei" pitchFamily="34" charset="-122"/>
                <a:ea typeface="Microsoft YaHei" pitchFamily="34" charset="-122"/>
              </a:rPr>
              <a:t>雙頰凹陷</a:t>
            </a:r>
            <a:endParaRPr lang="en-US" altLang="zh-TW" sz="22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876256" y="138112"/>
            <a:ext cx="22677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施用的方式分為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注射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煙吸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菸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飲用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及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快克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直接用鼻吸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含利用吸管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毒品結晶或粉末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等方式</a:t>
            </a:r>
            <a:endParaRPr lang="en-US" altLang="zh-TW" sz="2200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針筒</a:t>
            </a:r>
            <a:endParaRPr lang="en-US" altLang="zh-TW" sz="2200" b="1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香菸</a:t>
            </a:r>
            <a:r>
              <a:rPr lang="zh-TW" altLang="en-US" sz="2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電子菸</a:t>
            </a: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吸食器</a:t>
            </a:r>
            <a:endParaRPr lang="en-US" altLang="zh-TW" sz="2200" b="1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來路不明的</a:t>
            </a:r>
            <a:r>
              <a:rPr lang="zh-TW" altLang="zh-TW" sz="22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外包裝食品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梅片、梅粉、咖啡包、茶包、小零食等</a:t>
            </a:r>
            <a:r>
              <a:rPr lang="en-US" altLang="zh-TW" sz="220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lang="zh-TW" altLang="en-US" sz="2200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660232" y="5599293"/>
            <a:ext cx="1080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b="1" dirty="0">
                <a:latin typeface="Microsoft YaHei" pitchFamily="34" charset="-122"/>
                <a:ea typeface="Microsoft YaHei" pitchFamily="34" charset="-122"/>
              </a:rPr>
              <a:t>針孔</a:t>
            </a:r>
            <a:endParaRPr lang="en-US" altLang="zh-TW" sz="2200" b="1" dirty="0">
              <a:latin typeface="Microsoft YaHei" pitchFamily="34" charset="-122"/>
              <a:ea typeface="Microsoft YaHei" pitchFamily="34" charset="-122"/>
            </a:endParaRPr>
          </a:p>
          <a:p>
            <a:pPr defTabSz="685196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zh-TW" sz="2200" b="1" dirty="0">
                <a:latin typeface="Microsoft YaHei" pitchFamily="34" charset="-122"/>
                <a:ea typeface="Microsoft YaHei" pitchFamily="34" charset="-122"/>
              </a:rPr>
              <a:t>痘痘</a:t>
            </a:r>
            <a:endParaRPr lang="en-US" altLang="zh-TW" sz="2200" b="1" kern="0" dirty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6" name="等腰三角形 38"/>
          <p:cNvSpPr>
            <a:spLocks noChangeArrowheads="1"/>
          </p:cNvSpPr>
          <p:nvPr/>
        </p:nvSpPr>
        <p:spPr bwMode="auto">
          <a:xfrm rot="5400000">
            <a:off x="2474019" y="908416"/>
            <a:ext cx="479425" cy="315912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57" name="等腰三角形 38"/>
          <p:cNvSpPr>
            <a:spLocks noChangeArrowheads="1"/>
          </p:cNvSpPr>
          <p:nvPr/>
        </p:nvSpPr>
        <p:spPr bwMode="auto">
          <a:xfrm rot="10800000">
            <a:off x="1231447" y="1702174"/>
            <a:ext cx="479425" cy="315912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2987824" y="5013176"/>
            <a:ext cx="1800200" cy="12024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rgbClr val="FF9900"/>
                </a:solidFill>
                <a:latin typeface="Microsoft YaHei" pitchFamily="34" charset="-122"/>
                <a:ea typeface="Microsoft YaHei" pitchFamily="34" charset="-122"/>
              </a:rPr>
              <a:t>外觀</a:t>
            </a:r>
          </a:p>
        </p:txBody>
      </p:sp>
      <p:sp>
        <p:nvSpPr>
          <p:cNvPr id="61" name="等腰三角形 38"/>
          <p:cNvSpPr>
            <a:spLocks noChangeArrowheads="1"/>
          </p:cNvSpPr>
          <p:nvPr/>
        </p:nvSpPr>
        <p:spPr bwMode="auto">
          <a:xfrm rot="5400000">
            <a:off x="4778275" y="5454973"/>
            <a:ext cx="479425" cy="315912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62" name="圓角矩形 61"/>
          <p:cNvSpPr/>
          <p:nvPr/>
        </p:nvSpPr>
        <p:spPr>
          <a:xfrm>
            <a:off x="4788024" y="1052736"/>
            <a:ext cx="1800200" cy="1202432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物品</a:t>
            </a:r>
          </a:p>
        </p:txBody>
      </p:sp>
      <p:sp>
        <p:nvSpPr>
          <p:cNvPr id="63" name="等腰三角形 38"/>
          <p:cNvSpPr>
            <a:spLocks noChangeArrowheads="1"/>
          </p:cNvSpPr>
          <p:nvPr/>
        </p:nvSpPr>
        <p:spPr bwMode="auto">
          <a:xfrm rot="5400000">
            <a:off x="6578475" y="1494533"/>
            <a:ext cx="479425" cy="315912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08056" flipV="1">
            <a:off x="5359346" y="2400590"/>
            <a:ext cx="612505" cy="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17962">
            <a:off x="5347270" y="2910742"/>
            <a:ext cx="13887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5940152" y="2348880"/>
            <a:ext cx="8120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 rot="20843277">
            <a:off x="5540499" y="2750598"/>
            <a:ext cx="590633" cy="3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43277">
            <a:off x="6044556" y="2750598"/>
            <a:ext cx="590633" cy="3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43277">
            <a:off x="5972547" y="2750598"/>
            <a:ext cx="590633" cy="3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lum bright="-20000"/>
          </a:blip>
          <a:srcRect/>
          <a:stretch>
            <a:fillRect/>
          </a:stretch>
        </p:blipFill>
        <p:spPr bwMode="auto">
          <a:xfrm>
            <a:off x="5004048" y="3037131"/>
            <a:ext cx="200745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4" name="等腰三角形 38"/>
          <p:cNvSpPr>
            <a:spLocks noChangeArrowheads="1"/>
          </p:cNvSpPr>
          <p:nvPr/>
        </p:nvSpPr>
        <p:spPr bwMode="auto">
          <a:xfrm rot="5400000">
            <a:off x="-18256" y="31051"/>
            <a:ext cx="432048" cy="395536"/>
          </a:xfrm>
          <a:prstGeom prst="triangl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76" name="等腰三角形 38"/>
          <p:cNvSpPr>
            <a:spLocks noChangeArrowheads="1"/>
          </p:cNvSpPr>
          <p:nvPr/>
        </p:nvSpPr>
        <p:spPr bwMode="auto">
          <a:xfrm rot="16200000">
            <a:off x="137810" y="342529"/>
            <a:ext cx="432048" cy="348644"/>
          </a:xfrm>
          <a:prstGeom prst="triangl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77" name="等腰三角形 38"/>
          <p:cNvSpPr>
            <a:spLocks noChangeArrowheads="1"/>
          </p:cNvSpPr>
          <p:nvPr/>
        </p:nvSpPr>
        <p:spPr bwMode="auto">
          <a:xfrm rot="5400000">
            <a:off x="-18256" y="615498"/>
            <a:ext cx="432048" cy="395536"/>
          </a:xfrm>
          <a:prstGeom prst="triangl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3000"/>
              </a:lnSpc>
              <a:spcBef>
                <a:spcPts val="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199291" y="21208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405589" y="57212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63952" y="7295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370;p26"/>
          <p:cNvSpPr/>
          <p:nvPr/>
        </p:nvSpPr>
        <p:spPr>
          <a:xfrm>
            <a:off x="133528" y="179640"/>
            <a:ext cx="9000000" cy="87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sz="5400" b="1" strike="noStrike" spc="-1" dirty="0">
                <a:solidFill>
                  <a:srgbClr val="353056"/>
                </a:solidFill>
                <a:latin typeface="微軟正黑體"/>
                <a:ea typeface="微軟正黑體"/>
              </a:rPr>
              <a:t>染毒初期徵兆有哪些？</a:t>
            </a:r>
            <a:endParaRPr lang="en-US" sz="5400" b="0" strike="noStrike" spc="-1" dirty="0">
              <a:latin typeface="Arial"/>
            </a:endParaRPr>
          </a:p>
        </p:txBody>
      </p:sp>
      <p:pic>
        <p:nvPicPr>
          <p:cNvPr id="959" name="圖片 25"/>
          <p:cNvPicPr/>
          <p:nvPr/>
        </p:nvPicPr>
        <p:blipFill>
          <a:blip r:embed="rId2" cstate="print"/>
          <a:stretch/>
        </p:blipFill>
        <p:spPr>
          <a:xfrm>
            <a:off x="-93440" y="1050120"/>
            <a:ext cx="9237440" cy="5807880"/>
          </a:xfrm>
          <a:prstGeom prst="rect">
            <a:avLst/>
          </a:prstGeom>
          <a:ln w="0"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23889" y="1751527"/>
            <a:ext cx="8223897" cy="13685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35000"/>
              </a:spcAft>
            </a:pPr>
            <a:endParaRPr lang="zh-TW" altLang="en-US" sz="6000" spc="-6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1556792"/>
            <a:ext cx="7279557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5400" b="1" dirty="0">
                <a:latin typeface="Microsoft YaHei" pitchFamily="34" charset="-122"/>
                <a:ea typeface="Microsoft YaHei" pitchFamily="34" charset="-122"/>
              </a:rPr>
              <a:t>接觸</a:t>
            </a:r>
            <a:r>
              <a:rPr lang="zh-TW" altLang="en-US" sz="9600" b="1" dirty="0">
                <a:latin typeface="Microsoft YaHei" pitchFamily="34" charset="-122"/>
                <a:ea typeface="Microsoft YaHei" pitchFamily="34" charset="-122"/>
              </a:rPr>
              <a:t>毒品</a:t>
            </a:r>
            <a:r>
              <a:rPr lang="zh-TW" altLang="en-US" sz="5400" b="1" dirty="0">
                <a:latin typeface="Microsoft YaHei" pitchFamily="34" charset="-122"/>
                <a:ea typeface="Microsoft YaHei" pitchFamily="34" charset="-122"/>
              </a:rPr>
              <a:t>的人</a:t>
            </a:r>
            <a:endParaRPr lang="en-US" altLang="zh-TW" sz="5400" b="1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5400" b="1" dirty="0">
                <a:latin typeface="Microsoft YaHei" pitchFamily="34" charset="-122"/>
                <a:ea typeface="Microsoft YaHei" pitchFamily="34" charset="-122"/>
              </a:rPr>
              <a:t>          會有什麼</a:t>
            </a:r>
            <a:r>
              <a:rPr lang="zh-TW" altLang="en-US" sz="8800" b="1" dirty="0">
                <a:latin typeface="Microsoft YaHei" pitchFamily="34" charset="-122"/>
                <a:ea typeface="Microsoft YaHei" pitchFamily="34" charset="-122"/>
              </a:rPr>
              <a:t>下場</a:t>
            </a:r>
            <a:endParaRPr lang="zh-TW" altLang="en-US" sz="96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40352" y="4509120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15" name="矩形 14"/>
          <p:cNvSpPr/>
          <p:nvPr/>
        </p:nvSpPr>
        <p:spPr>
          <a:xfrm>
            <a:off x="7092280" y="4725144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16" name="矩形 15"/>
          <p:cNvSpPr/>
          <p:nvPr/>
        </p:nvSpPr>
        <p:spPr>
          <a:xfrm>
            <a:off x="7255024" y="5301208"/>
            <a:ext cx="14221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4003177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0BA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0BA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23889" y="1751527"/>
            <a:ext cx="8223897" cy="13685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35000"/>
              </a:spcAft>
            </a:pPr>
            <a:endParaRPr lang="zh-TW" altLang="en-US" sz="6000" spc="-6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260648"/>
            <a:ext cx="9144000" cy="1080120"/>
          </a:xfrm>
          <a:prstGeom prst="rect">
            <a:avLst/>
          </a:prstGeom>
          <a:solidFill>
            <a:srgbClr val="B23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spc="-6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700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藥物？毒品？</a:t>
            </a: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0" y="1340768"/>
            <a:ext cx="9144000" cy="551723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*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藥物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   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健康</a:t>
            </a:r>
            <a:endParaRPr kumimoji="0" lang="en-US" altLang="zh-TW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*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藥物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   濫用        毒品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*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毒品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指具有</a:t>
            </a:r>
            <a:r>
              <a:rPr kumimoji="0" lang="zh-TW" alt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成癮性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kumimoji="0" lang="zh-TW" alt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濫用性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及對社會</a:t>
            </a:r>
            <a:r>
              <a:rPr kumimoji="0" lang="zh-TW" alt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危害性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之麻醉藥品與其製品及影響精神物質與其製品。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合於醫藥及科學上需用之合法藥品為管制藥品，否則即為毒品。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           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                                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左-右雙向箭號 7"/>
          <p:cNvSpPr/>
          <p:nvPr/>
        </p:nvSpPr>
        <p:spPr>
          <a:xfrm>
            <a:off x="3707904" y="2060848"/>
            <a:ext cx="864096" cy="576064"/>
          </a:xfrm>
          <a:prstGeom prst="left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1907704" y="2060848"/>
            <a:ext cx="576064" cy="576064"/>
          </a:xfrm>
          <a:prstGeom prst="striped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1907704" y="1412776"/>
            <a:ext cx="576064" cy="576064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6237312"/>
            <a:ext cx="387735" cy="3600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54310089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群組 80"/>
          <p:cNvGrpSpPr/>
          <p:nvPr/>
        </p:nvGrpSpPr>
        <p:grpSpPr>
          <a:xfrm>
            <a:off x="3275856" y="4941168"/>
            <a:ext cx="72000" cy="504056"/>
            <a:chOff x="7047704" y="908720"/>
            <a:chExt cx="72000" cy="504056"/>
          </a:xfrm>
          <a:solidFill>
            <a:schemeClr val="bg1">
              <a:lumMod val="75000"/>
            </a:schemeClr>
          </a:solidFill>
        </p:grpSpPr>
        <p:cxnSp>
          <p:nvCxnSpPr>
            <p:cNvPr id="82" name="直線接點 81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圓角矩形 82"/>
            <p:cNvSpPr/>
            <p:nvPr/>
          </p:nvSpPr>
          <p:spPr>
            <a:xfrm>
              <a:off x="7047704" y="908720"/>
              <a:ext cx="72000" cy="72000"/>
            </a:xfrm>
            <a:prstGeom prst="roundRect">
              <a:avLst/>
            </a:prstGeom>
            <a:grpFill/>
            <a:ln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6300192" y="4901434"/>
            <a:ext cx="72000" cy="504056"/>
            <a:chOff x="7047704" y="908720"/>
            <a:chExt cx="72000" cy="504056"/>
          </a:xfrm>
          <a:solidFill>
            <a:schemeClr val="bg1">
              <a:lumMod val="75000"/>
            </a:schemeClr>
          </a:solidFill>
        </p:grpSpPr>
        <p:cxnSp>
          <p:nvCxnSpPr>
            <p:cNvPr id="76" name="直線接點 75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圓角矩形 76"/>
            <p:cNvSpPr/>
            <p:nvPr/>
          </p:nvSpPr>
          <p:spPr>
            <a:xfrm>
              <a:off x="7047704" y="908720"/>
              <a:ext cx="72000" cy="72000"/>
            </a:xfrm>
            <a:prstGeom prst="round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7236296" y="4912192"/>
            <a:ext cx="72000" cy="504056"/>
            <a:chOff x="7047704" y="908720"/>
            <a:chExt cx="72000" cy="504056"/>
          </a:xfrm>
          <a:solidFill>
            <a:schemeClr val="bg1">
              <a:lumMod val="75000"/>
            </a:schemeClr>
          </a:solidFill>
        </p:grpSpPr>
        <p:cxnSp>
          <p:nvCxnSpPr>
            <p:cNvPr id="73" name="直線接點 72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圓角矩形 73"/>
            <p:cNvSpPr/>
            <p:nvPr/>
          </p:nvSpPr>
          <p:spPr>
            <a:xfrm>
              <a:off x="7047704" y="908720"/>
              <a:ext cx="72000" cy="72000"/>
            </a:xfrm>
            <a:prstGeom prst="roundRect">
              <a:avLst/>
            </a:prstGeom>
            <a:grpFill/>
            <a:ln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5320536" y="4922950"/>
            <a:ext cx="72000" cy="504056"/>
            <a:chOff x="7047704" y="908720"/>
            <a:chExt cx="72000" cy="504056"/>
          </a:xfrm>
          <a:solidFill>
            <a:schemeClr val="bg1">
              <a:lumMod val="75000"/>
            </a:schemeClr>
          </a:solidFill>
        </p:grpSpPr>
        <p:cxnSp>
          <p:nvCxnSpPr>
            <p:cNvPr id="79" name="直線接點 78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圓角矩形 79"/>
            <p:cNvSpPr/>
            <p:nvPr/>
          </p:nvSpPr>
          <p:spPr>
            <a:xfrm>
              <a:off x="7047704" y="908720"/>
              <a:ext cx="72000" cy="72000"/>
            </a:xfrm>
            <a:prstGeom prst="roundRect">
              <a:avLst/>
            </a:prstGeom>
            <a:grpFill/>
            <a:ln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90" name="流程圖: 文件 89"/>
          <p:cNvSpPr/>
          <p:nvPr/>
        </p:nvSpPr>
        <p:spPr>
          <a:xfrm rot="10800000">
            <a:off x="0" y="5085184"/>
            <a:ext cx="9144000" cy="1772816"/>
          </a:xfrm>
          <a:prstGeom prst="flowChartDocumen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72200" y="3717032"/>
            <a:ext cx="3047156" cy="194421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向右箭號 9"/>
          <p:cNvSpPr/>
          <p:nvPr/>
        </p:nvSpPr>
        <p:spPr>
          <a:xfrm>
            <a:off x="3059832" y="2492896"/>
            <a:ext cx="720080" cy="1008112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635896" y="2204864"/>
            <a:ext cx="304948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10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上癮</a:t>
            </a:r>
          </a:p>
        </p:txBody>
      </p:sp>
      <p:sp>
        <p:nvSpPr>
          <p:cNvPr id="8" name="六邊形 7"/>
          <p:cNvSpPr/>
          <p:nvPr/>
        </p:nvSpPr>
        <p:spPr>
          <a:xfrm>
            <a:off x="179512" y="2204864"/>
            <a:ext cx="1728192" cy="136815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b="1" dirty="0"/>
          </a:p>
        </p:txBody>
      </p:sp>
      <p:sp>
        <p:nvSpPr>
          <p:cNvPr id="15" name="矩形 14"/>
          <p:cNvSpPr/>
          <p:nvPr/>
        </p:nvSpPr>
        <p:spPr>
          <a:xfrm>
            <a:off x="179512" y="2467780"/>
            <a:ext cx="1736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慫恿</a:t>
            </a:r>
          </a:p>
        </p:txBody>
      </p:sp>
      <p:sp>
        <p:nvSpPr>
          <p:cNvPr id="5" name="六邊形 4"/>
          <p:cNvSpPr/>
          <p:nvPr/>
        </p:nvSpPr>
        <p:spPr>
          <a:xfrm>
            <a:off x="1547664" y="669217"/>
            <a:ext cx="1728192" cy="136815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b="1" dirty="0"/>
          </a:p>
        </p:txBody>
      </p:sp>
      <p:sp>
        <p:nvSpPr>
          <p:cNvPr id="16" name="矩形 15"/>
          <p:cNvSpPr/>
          <p:nvPr/>
        </p:nvSpPr>
        <p:spPr>
          <a:xfrm>
            <a:off x="1561058" y="942186"/>
            <a:ext cx="1736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好奇</a:t>
            </a:r>
          </a:p>
        </p:txBody>
      </p:sp>
      <p:sp>
        <p:nvSpPr>
          <p:cNvPr id="9" name="六邊形 8"/>
          <p:cNvSpPr/>
          <p:nvPr/>
        </p:nvSpPr>
        <p:spPr>
          <a:xfrm>
            <a:off x="1525888" y="3902963"/>
            <a:ext cx="1728192" cy="136815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b="1" dirty="0"/>
          </a:p>
        </p:txBody>
      </p:sp>
      <p:sp>
        <p:nvSpPr>
          <p:cNvPr id="17" name="矩形 16"/>
          <p:cNvSpPr/>
          <p:nvPr/>
        </p:nvSpPr>
        <p:spPr>
          <a:xfrm>
            <a:off x="1527559" y="4190995"/>
            <a:ext cx="1736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0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僥倖</a:t>
            </a:r>
          </a:p>
        </p:txBody>
      </p:sp>
      <p:grpSp>
        <p:nvGrpSpPr>
          <p:cNvPr id="4" name="群組 17"/>
          <p:cNvGrpSpPr/>
          <p:nvPr/>
        </p:nvGrpSpPr>
        <p:grpSpPr>
          <a:xfrm>
            <a:off x="3923928" y="2708920"/>
            <a:ext cx="2664296" cy="1512168"/>
            <a:chOff x="6191345" y="3573016"/>
            <a:chExt cx="1362447" cy="113706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3573016"/>
              <a:ext cx="1290439" cy="860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6191345" y="3956502"/>
              <a:ext cx="1362447" cy="753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cxnSp>
          <p:nvCxnSpPr>
            <p:cNvPr id="21" name="直線接點 20"/>
            <p:cNvCxnSpPr/>
            <p:nvPr/>
          </p:nvCxnSpPr>
          <p:spPr>
            <a:xfrm>
              <a:off x="6264991" y="4227713"/>
              <a:ext cx="125197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26"/>
          <p:cNvGrpSpPr/>
          <p:nvPr/>
        </p:nvGrpSpPr>
        <p:grpSpPr>
          <a:xfrm>
            <a:off x="6660232" y="2882958"/>
            <a:ext cx="648072" cy="494003"/>
            <a:chOff x="5220072" y="5661248"/>
            <a:chExt cx="914400" cy="494003"/>
          </a:xfrm>
        </p:grpSpPr>
        <p:sp>
          <p:nvSpPr>
            <p:cNvPr id="25" name="矩形 24"/>
            <p:cNvSpPr/>
            <p:nvPr/>
          </p:nvSpPr>
          <p:spPr>
            <a:xfrm>
              <a:off x="5220072" y="5661248"/>
              <a:ext cx="91440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220072" y="5939227"/>
              <a:ext cx="91440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78240" y="4658145"/>
            <a:ext cx="365760" cy="365125"/>
          </a:xfrm>
        </p:spPr>
        <p:txBody>
          <a:bodyPr/>
          <a:lstStyle/>
          <a:p>
            <a:fld id="{9D4AA62C-652E-425C-81E2-DC919795B77B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812999" y="2420888"/>
            <a:ext cx="12170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＋</a:t>
            </a:r>
            <a:endParaRPr lang="zh-TW" alt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00392" y="4869160"/>
            <a:ext cx="595579" cy="445035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381746" y="4653135"/>
            <a:ext cx="2426112" cy="219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群組 30"/>
          <p:cNvGrpSpPr/>
          <p:nvPr/>
        </p:nvGrpSpPr>
        <p:grpSpPr>
          <a:xfrm>
            <a:off x="7775641" y="4522513"/>
            <a:ext cx="1187624" cy="1224136"/>
            <a:chOff x="2201712" y="1307136"/>
            <a:chExt cx="4422263" cy="4375856"/>
          </a:xfrm>
        </p:grpSpPr>
        <p:pic>
          <p:nvPicPr>
            <p:cNvPr id="32" name="Picture 12"/>
            <p:cNvPicPr>
              <a:picLocks noChangeAspect="1" noChangeArrowheads="1"/>
            </p:cNvPicPr>
            <p:nvPr/>
          </p:nvPicPr>
          <p:blipFill>
            <a:blip r:embed="rId7" cstate="print">
              <a:lum bright="40000" contrast="-30000"/>
            </a:blip>
            <a:srcRect/>
            <a:stretch>
              <a:fillRect/>
            </a:stretch>
          </p:blipFill>
          <p:spPr bwMode="auto">
            <a:xfrm>
              <a:off x="2483768" y="1484784"/>
              <a:ext cx="3960440" cy="386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7" cstate="print">
              <a:lum bright="40000" contrast="-30000"/>
            </a:blip>
            <a:srcRect/>
            <a:stretch>
              <a:fillRect/>
            </a:stretch>
          </p:blipFill>
          <p:spPr bwMode="auto">
            <a:xfrm rot="8869724">
              <a:off x="2201712" y="1307136"/>
              <a:ext cx="4422263" cy="4375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77800" dir="8940000" sx="121000" sy="121000" algn="ctr" rotWithShape="0">
                <a:srgbClr val="000000">
                  <a:alpha val="92000"/>
                </a:srgbClr>
              </a:outerShdw>
            </a:effectLst>
          </p:spPr>
        </p:pic>
        <p:cxnSp>
          <p:nvCxnSpPr>
            <p:cNvPr id="34" name="直線接點 33"/>
            <p:cNvCxnSpPr/>
            <p:nvPr/>
          </p:nvCxnSpPr>
          <p:spPr>
            <a:xfrm flipH="1" flipV="1">
              <a:off x="4697728" y="4328528"/>
              <a:ext cx="90296" cy="4686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2824376" y="3664456"/>
              <a:ext cx="864096" cy="3600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V="1">
              <a:off x="3798200" y="4149080"/>
              <a:ext cx="269744" cy="78294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5364088" y="3717032"/>
              <a:ext cx="792088" cy="3600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3419872" y="2924944"/>
              <a:ext cx="288032" cy="14401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3555888" y="2905512"/>
              <a:ext cx="144016" cy="720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5775568" y="3838192"/>
              <a:ext cx="144016" cy="720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 flipV="1">
              <a:off x="4634864" y="4293096"/>
              <a:ext cx="9144" cy="2160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 flipV="1">
              <a:off x="3923928" y="4653136"/>
              <a:ext cx="72008" cy="28803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群組 130"/>
            <p:cNvGrpSpPr/>
            <p:nvPr/>
          </p:nvGrpSpPr>
          <p:grpSpPr>
            <a:xfrm>
              <a:off x="3707085" y="2276872"/>
              <a:ext cx="1227519" cy="2448271"/>
              <a:chOff x="790714" y="789585"/>
              <a:chExt cx="1227519" cy="244827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40000"/>
              </a:blip>
              <a:srcRect/>
              <a:stretch>
                <a:fillRect/>
              </a:stretch>
            </p:blipFill>
            <p:spPr bwMode="auto">
              <a:xfrm rot="18703534">
                <a:off x="984756" y="595543"/>
                <a:ext cx="288694" cy="6767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弧形 45"/>
              <p:cNvSpPr/>
              <p:nvPr/>
            </p:nvSpPr>
            <p:spPr>
              <a:xfrm rot="20178433" flipH="1">
                <a:off x="1142494" y="2430855"/>
                <a:ext cx="521806" cy="481554"/>
              </a:xfrm>
              <a:prstGeom prst="arc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1543826" y="2367014"/>
                <a:ext cx="40525" cy="460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四角星形 47"/>
              <p:cNvSpPr/>
              <p:nvPr/>
            </p:nvSpPr>
            <p:spPr>
              <a:xfrm>
                <a:off x="1464681" y="2301783"/>
                <a:ext cx="180000" cy="180000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流程圖: 結束點 48"/>
              <p:cNvSpPr/>
              <p:nvPr/>
            </p:nvSpPr>
            <p:spPr>
              <a:xfrm flipH="1" flipV="1">
                <a:off x="1896529" y="3120045"/>
                <a:ext cx="119138" cy="117811"/>
              </a:xfrm>
              <a:prstGeom prst="flowChartTerminator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弧形 49"/>
              <p:cNvSpPr/>
              <p:nvPr/>
            </p:nvSpPr>
            <p:spPr>
              <a:xfrm rot="19951861">
                <a:off x="1739117" y="2033715"/>
                <a:ext cx="279116" cy="322683"/>
              </a:xfrm>
              <a:prstGeom prst="arc">
                <a:avLst>
                  <a:gd name="adj1" fmla="val 16200000"/>
                  <a:gd name="adj2" fmla="val 3338806"/>
                </a:avLst>
              </a:prstGeom>
              <a:noFill/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917881" y="1628799"/>
                <a:ext cx="108002" cy="108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44" name="直線接點 43"/>
            <p:cNvCxnSpPr/>
            <p:nvPr/>
          </p:nvCxnSpPr>
          <p:spPr>
            <a:xfrm>
              <a:off x="3491880" y="2996952"/>
              <a:ext cx="288032" cy="14401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/>
          <p:cNvGrpSpPr/>
          <p:nvPr/>
        </p:nvGrpSpPr>
        <p:grpSpPr>
          <a:xfrm>
            <a:off x="1295748" y="4941168"/>
            <a:ext cx="108001" cy="568944"/>
            <a:chOff x="7059807" y="908720"/>
            <a:chExt cx="35998" cy="504056"/>
          </a:xfrm>
          <a:solidFill>
            <a:schemeClr val="bg1">
              <a:lumMod val="75000"/>
            </a:schemeClr>
          </a:solidFill>
        </p:grpSpPr>
        <p:cxnSp>
          <p:nvCxnSpPr>
            <p:cNvPr id="85" name="直線接點 84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圓角矩形 85"/>
            <p:cNvSpPr/>
            <p:nvPr/>
          </p:nvSpPr>
          <p:spPr>
            <a:xfrm>
              <a:off x="7059807" y="908720"/>
              <a:ext cx="35998" cy="72000"/>
            </a:xfrm>
            <a:prstGeom prst="roundRect">
              <a:avLst/>
            </a:prstGeom>
            <a:grpFill/>
            <a:ln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7" name="群組 86"/>
          <p:cNvGrpSpPr/>
          <p:nvPr/>
        </p:nvGrpSpPr>
        <p:grpSpPr>
          <a:xfrm>
            <a:off x="404496" y="4929320"/>
            <a:ext cx="134872" cy="655532"/>
            <a:chOff x="7034858" y="908720"/>
            <a:chExt cx="72000" cy="504056"/>
          </a:xfrm>
          <a:solidFill>
            <a:schemeClr val="bg1">
              <a:lumMod val="75000"/>
            </a:schemeClr>
          </a:solidFill>
        </p:grpSpPr>
        <p:cxnSp>
          <p:nvCxnSpPr>
            <p:cNvPr id="88" name="直線接點 87"/>
            <p:cNvCxnSpPr/>
            <p:nvPr/>
          </p:nvCxnSpPr>
          <p:spPr>
            <a:xfrm>
              <a:off x="7092280" y="964726"/>
              <a:ext cx="0" cy="44805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圓角矩形 88"/>
            <p:cNvSpPr/>
            <p:nvPr/>
          </p:nvSpPr>
          <p:spPr>
            <a:xfrm>
              <a:off x="7034858" y="908720"/>
              <a:ext cx="72000" cy="72000"/>
            </a:xfrm>
            <a:prstGeom prst="roundRect">
              <a:avLst/>
            </a:prstGeom>
            <a:grpFill/>
            <a:ln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1" name="群組 63"/>
          <p:cNvGrpSpPr/>
          <p:nvPr/>
        </p:nvGrpSpPr>
        <p:grpSpPr>
          <a:xfrm>
            <a:off x="201028" y="4948624"/>
            <a:ext cx="6315188" cy="795339"/>
            <a:chOff x="1454910" y="3862722"/>
            <a:chExt cx="5925897" cy="689296"/>
          </a:xfrm>
        </p:grpSpPr>
        <p:sp>
          <p:nvSpPr>
            <p:cNvPr id="92" name="雲朵形圖說文字 91"/>
            <p:cNvSpPr/>
            <p:nvPr/>
          </p:nvSpPr>
          <p:spPr>
            <a:xfrm>
              <a:off x="1454910" y="4177617"/>
              <a:ext cx="439151" cy="374401"/>
            </a:xfrm>
            <a:prstGeom prst="cloudCallout">
              <a:avLst>
                <a:gd name="adj1" fmla="val -39881"/>
                <a:gd name="adj2" fmla="val 218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雲朵形圖說文字 92"/>
            <p:cNvSpPr/>
            <p:nvPr/>
          </p:nvSpPr>
          <p:spPr>
            <a:xfrm>
              <a:off x="4172055" y="4095729"/>
              <a:ext cx="337846" cy="360041"/>
            </a:xfrm>
            <a:prstGeom prst="cloudCallout">
              <a:avLst>
                <a:gd name="adj1" fmla="val -39881"/>
                <a:gd name="adj2" fmla="val 218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雲朵形圖說文字 93"/>
            <p:cNvSpPr/>
            <p:nvPr/>
          </p:nvSpPr>
          <p:spPr>
            <a:xfrm>
              <a:off x="6130346" y="3941494"/>
              <a:ext cx="337846" cy="343200"/>
            </a:xfrm>
            <a:prstGeom prst="cloudCallout">
              <a:avLst>
                <a:gd name="adj1" fmla="val -39881"/>
                <a:gd name="adj2" fmla="val 2181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雲朵形圖說文字 94"/>
            <p:cNvSpPr/>
            <p:nvPr/>
          </p:nvSpPr>
          <p:spPr>
            <a:xfrm>
              <a:off x="7042961" y="3862722"/>
              <a:ext cx="337846" cy="343200"/>
            </a:xfrm>
            <a:prstGeom prst="cloudCallout">
              <a:avLst>
                <a:gd name="adj1" fmla="val -39881"/>
                <a:gd name="adj2" fmla="val 2181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雲朵形圖說文字 95"/>
            <p:cNvSpPr/>
            <p:nvPr/>
          </p:nvSpPr>
          <p:spPr>
            <a:xfrm>
              <a:off x="2363594" y="4124533"/>
              <a:ext cx="439151" cy="374401"/>
            </a:xfrm>
            <a:prstGeom prst="cloudCallout">
              <a:avLst>
                <a:gd name="adj1" fmla="val -39881"/>
                <a:gd name="adj2" fmla="val 218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0000"/>
          </a:blip>
          <a:srcRect/>
          <a:stretch>
            <a:fillRect/>
          </a:stretch>
        </p:blipFill>
        <p:spPr bwMode="auto">
          <a:xfrm flipH="1">
            <a:off x="7080557" y="5013176"/>
            <a:ext cx="1008112" cy="87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rcRect/>
          <a:stretch>
            <a:fillRect/>
          </a:stretch>
        </p:blipFill>
        <p:spPr bwMode="auto">
          <a:xfrm flipH="1">
            <a:off x="5652120" y="5085184"/>
            <a:ext cx="149052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9" name="三十二角星形 98"/>
          <p:cNvSpPr/>
          <p:nvPr/>
        </p:nvSpPr>
        <p:spPr>
          <a:xfrm>
            <a:off x="6876256" y="-603448"/>
            <a:ext cx="3168352" cy="3312368"/>
          </a:xfrm>
          <a:prstGeom prst="star32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7596336" y="1442798"/>
            <a:ext cx="1082349" cy="332398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7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不</a:t>
            </a:r>
            <a:endParaRPr lang="en-US" altLang="zh-TW" sz="7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7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歸</a:t>
            </a:r>
            <a:endParaRPr lang="en-US" altLang="zh-TW" sz="7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7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路</a:t>
            </a:r>
          </a:p>
        </p:txBody>
      </p:sp>
      <p:sp>
        <p:nvSpPr>
          <p:cNvPr id="98" name="太陽 97"/>
          <p:cNvSpPr/>
          <p:nvPr/>
        </p:nvSpPr>
        <p:spPr>
          <a:xfrm>
            <a:off x="6372200" y="548680"/>
            <a:ext cx="1346448" cy="1274440"/>
          </a:xfrm>
          <a:prstGeom prst="sun">
            <a:avLst/>
          </a:prstGeom>
          <a:solidFill>
            <a:schemeClr val="accent5">
              <a:lumMod val="75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1" name="直線接點 100"/>
          <p:cNvCxnSpPr/>
          <p:nvPr/>
        </p:nvCxnSpPr>
        <p:spPr>
          <a:xfrm flipV="1">
            <a:off x="2771800" y="6309320"/>
            <a:ext cx="864096" cy="1440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/>
          <p:cNvCxnSpPr/>
          <p:nvPr/>
        </p:nvCxnSpPr>
        <p:spPr>
          <a:xfrm>
            <a:off x="6660232" y="5373216"/>
            <a:ext cx="0" cy="216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/>
          <p:cNvCxnSpPr/>
          <p:nvPr/>
        </p:nvCxnSpPr>
        <p:spPr>
          <a:xfrm>
            <a:off x="6697071" y="5433501"/>
            <a:ext cx="0" cy="216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/>
          <p:cNvCxnSpPr/>
          <p:nvPr/>
        </p:nvCxnSpPr>
        <p:spPr>
          <a:xfrm flipV="1">
            <a:off x="2627784" y="6453336"/>
            <a:ext cx="864096" cy="1440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/>
          <p:cNvCxnSpPr/>
          <p:nvPr/>
        </p:nvCxnSpPr>
        <p:spPr>
          <a:xfrm flipV="1">
            <a:off x="5734181" y="6381328"/>
            <a:ext cx="360040" cy="1440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 flipV="1">
            <a:off x="5806189" y="6319373"/>
            <a:ext cx="216024" cy="72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接點 114"/>
          <p:cNvCxnSpPr/>
          <p:nvPr/>
        </p:nvCxnSpPr>
        <p:spPr>
          <a:xfrm flipV="1">
            <a:off x="7236296" y="5949280"/>
            <a:ext cx="216024" cy="72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 flipV="1">
            <a:off x="4283968" y="6669360"/>
            <a:ext cx="288032" cy="596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/>
          <p:cNvCxnSpPr/>
          <p:nvPr/>
        </p:nvCxnSpPr>
        <p:spPr>
          <a:xfrm flipV="1">
            <a:off x="7380312" y="5939227"/>
            <a:ext cx="216024" cy="72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/>
          <p:cNvCxnSpPr/>
          <p:nvPr/>
        </p:nvCxnSpPr>
        <p:spPr>
          <a:xfrm>
            <a:off x="3779912" y="5373216"/>
            <a:ext cx="0" cy="216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/>
          <p:cNvCxnSpPr/>
          <p:nvPr/>
        </p:nvCxnSpPr>
        <p:spPr>
          <a:xfrm>
            <a:off x="3707904" y="5445224"/>
            <a:ext cx="0" cy="216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0E67EA1-987E-3CFE-9BA1-432DC4B5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80512" cy="709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95197DF-763E-2823-574F-33DB4E85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2479" cy="517086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A76F02C-699E-3299-D622-0C74A4C7940E}"/>
              </a:ext>
            </a:extLst>
          </p:cNvPr>
          <p:cNvSpPr txBox="1"/>
          <p:nvPr/>
        </p:nvSpPr>
        <p:spPr>
          <a:xfrm>
            <a:off x="5004048" y="116632"/>
            <a:ext cx="37074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4400" b="1" kern="5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吸毒</a:t>
            </a:r>
            <a:r>
              <a:rPr lang="zh-TW" altLang="en-US" sz="4400" b="1" kern="5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者</a:t>
            </a:r>
            <a:r>
              <a:rPr lang="zh-TW" altLang="zh-TW" sz="4400" b="1" kern="5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的現象</a:t>
            </a:r>
            <a:endParaRPr lang="zh-TW" altLang="en-US" sz="4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D53F3E6-125A-BF54-16F4-717D9BF15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092581"/>
            <a:ext cx="2881161" cy="30776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9622E66-68AC-FC1D-B884-DC8C085F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512" y="4420935"/>
            <a:ext cx="2674238" cy="26390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0DD1DEB-AC57-033F-DAD1-C4F279E3B91B}"/>
              </a:ext>
            </a:extLst>
          </p:cNvPr>
          <p:cNvSpPr txBox="1"/>
          <p:nvPr/>
        </p:nvSpPr>
        <p:spPr>
          <a:xfrm>
            <a:off x="9972600" y="4678382"/>
            <a:ext cx="48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嚴重者會精神分裂並致死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01766C-E02D-BD45-8691-761CCF548D7A}"/>
              </a:ext>
            </a:extLst>
          </p:cNvPr>
          <p:cNvSpPr txBox="1"/>
          <p:nvPr/>
        </p:nvSpPr>
        <p:spPr>
          <a:xfrm>
            <a:off x="9958593" y="1546096"/>
            <a:ext cx="4342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睡眠少或睡眠習慣改變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8CA0269-C7C8-5D8C-4BC2-DCD7EEFAEFDB}"/>
              </a:ext>
            </a:extLst>
          </p:cNvPr>
          <p:cNvSpPr txBox="1"/>
          <p:nvPr/>
        </p:nvSpPr>
        <p:spPr>
          <a:xfrm>
            <a:off x="9972600" y="1957278"/>
            <a:ext cx="2520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食慾不振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9BB7C6E-C6A9-9F3D-DC92-960D2AEE156B}"/>
              </a:ext>
            </a:extLst>
          </p:cNvPr>
          <p:cNvSpPr txBox="1"/>
          <p:nvPr/>
        </p:nvSpPr>
        <p:spPr>
          <a:xfrm>
            <a:off x="9936355" y="2345520"/>
            <a:ext cx="3564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多話、情緒不安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323BB-7365-A059-1753-6A570168E4E2}"/>
              </a:ext>
            </a:extLst>
          </p:cNvPr>
          <p:cNvSpPr txBox="1"/>
          <p:nvPr/>
        </p:nvSpPr>
        <p:spPr>
          <a:xfrm>
            <a:off x="9972601" y="2775612"/>
            <a:ext cx="2684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反應過度激烈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B50519E-961F-5FC8-23AE-A429F6005DB3}"/>
              </a:ext>
            </a:extLst>
          </p:cNvPr>
          <p:cNvSpPr txBox="1"/>
          <p:nvPr/>
        </p:nvSpPr>
        <p:spPr>
          <a:xfrm>
            <a:off x="9936355" y="3171096"/>
            <a:ext cx="4358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精神常處於緊張、亢奮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DE112B3-F09C-B70D-458F-653585DC393A}"/>
              </a:ext>
            </a:extLst>
          </p:cNvPr>
          <p:cNvSpPr txBox="1"/>
          <p:nvPr/>
        </p:nvSpPr>
        <p:spPr>
          <a:xfrm>
            <a:off x="9930170" y="3626638"/>
            <a:ext cx="5154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妄想及行為暴躁、血壓上升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0B54A2-D040-4B22-B89B-E52E29A01BEC}"/>
              </a:ext>
            </a:extLst>
          </p:cNvPr>
          <p:cNvSpPr txBox="1"/>
          <p:nvPr/>
        </p:nvSpPr>
        <p:spPr>
          <a:xfrm>
            <a:off x="9942666" y="4134298"/>
            <a:ext cx="5154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7.</a:t>
            </a:r>
            <a:r>
              <a:rPr lang="zh-TW" altLang="zh-TW" sz="2800" b="1" kern="5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意識模糊不集中或精神恍惚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1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54305 -0.061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3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46076 -0.0458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47674 -0.019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47674 -0.0071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54931 0.03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5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61806 0.07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3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65764 0.124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82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73628 0.157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23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7"/>
            <a:ext cx="4572000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478" y="3861048"/>
            <a:ext cx="42839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93204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620688"/>
            <a:ext cx="47880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-3708920" y="3573016"/>
            <a:ext cx="288032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Microsoft Sans Serif" pitchFamily="34" charset="0"/>
                <a:cs typeface="Microsoft Sans Serif" pitchFamily="34" charset="0"/>
              </a:rPr>
              <a:t>急速老化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-3420888" y="494116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0548664" y="260648"/>
            <a:ext cx="288032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生命終結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4907 C -0.01042 0.07939 -0.00451 0.10972 0.0033 0.13865 C 0.00521 0.1456 0.0092 0.15115 0.01128 0.15787 C 0.01632 0.1743 0.01892 0.19259 0.02708 0.20694 C 0.03038 0.22106 0.04062 0.25023 0.04948 0.26134 C 0.05208 0.26828 0.05469 0.27546 0.05729 0.2824 C 0.06181 0.29444 0.07517 0.303 0.08368 0.30694 C 0.09323 0.31157 0.10156 0.31944 0.11128 0.32291 C 0.125 0.32777 0.14115 0.32708 0.15469 0.328 C 0.2026 0.34976 0.25677 0.33819 0.30729 0.34027 C 0.375 0.36319 0.46389 0.34629 0.5217 0.3456 C 0.52483 0.34444 0.52778 0.34305 0.5309 0.34213 C 0.53872 0.34004 0.55469 0.3368 0.55469 0.3368 C 0.58125 0.31944 0.61094 0.29027 0.63368 0.26504 C 0.64896 0.24791 0.66753 0.23101 0.67448 0.20532 C 0.67257 0.18472 0.67274 0.16365 0.65868 0.15092 C 0.65087 0.13588 0.63837 0.13657 0.62569 0.13518 C 0.60191 0.13796 0.59392 0.13009 0.5849 0.15439 C 0.58594 0.17476 0.58472 0.17893 0.58889 0.19467 C 0.5934 0.21157 0.60243 0.22013 0.6125 0.22986 C 0.61736 0.23449 0.62187 0.24189 0.62708 0.2456 C 0.64878 0.2618 0.68299 0.26782 0.70729 0.27013 C 0.75625 0.28425 0.80712 0.28703 0.85729 0.28958 C 0.95712 0.28703 0.96806 0.29722 1.0349 0.27013 C 1.05955 0.24652 1.0283 0.27476 1.05469 0.25625 C 1.07604 0.2412 1.08073 0.2206 1.08628 0.19305 C 1.08576 0.17893 1.08681 0.16481 1.0849 0.15092 C 1.0842 0.14537 1.08056 0.14143 1.0783 0.1368 C 1.07517 0.13009 1.07344 0.12361 1.0691 0.11759 C 1.06198 0.10763 1.05104 0.10578 1.04149 0.10185 C 1.03316 0.1037 1.02691 0.10324 1.0309 0.11759 C 1.03194 0.12152 1.03507 0.12384 1.0375 0.12638 C 1.03993 0.12893 1.04549 0.13333 1.04549 0.13333 C 1.06128 0.13287 1.07708 0.13287 1.09288 0.13171 C 1.09792 0.13148 1.10729 0.12638 1.10729 0.12638 C 1.11337 0.11828 1.12535 0.11157 1.13368 0.10879 C 1.15052 0.09375 1.16806 0.08148 1.18229 0.06134 C 1.18437 0.05069 1.1901 0.04375 1.19288 0.03333 C 1.19427 0.02824 1.1967 0.01759 1.1967 0.01759 C 1.19635 -0.01991 1.19635 -0.05718 1.19549 -0.09468 C 1.19497 -0.11737 1.18351 -0.13519 1.17309 -0.15093 C 1.15972 -0.17107 1.14479 -0.18774 1.12569 -0.19653 C 1.1158 -0.20625 1.09479 -0.2176 1.08229 -0.22107 C 1.06667 -0.23473 1.03559 -0.23357 1.01788 -0.23496 C 1.01615 -0.23565 1.01441 -0.23681 1.0125 -0.23681 C 0.9941 -0.23681 0.97569 -0.23612 0.95729 -0.23496 C 0.95295 -0.23473 0.94792 -0.2301 0.9441 -0.22801 C 0.93316 -0.222 0.92361 -0.21274 0.9125 -0.20695 C 0.88247 -0.19121 0.85104 -0.18102 0.8191 -0.17547 C 0.79271 -0.16551 0.76458 -0.16551 0.7375 -0.16135 C 0.67743 -0.16204 0.61736 -0.16135 0.55729 -0.1632 C 0.54497 -0.16366 0.52049 -0.16829 0.52049 -0.16829 C 0.50417 -0.17431 0.48646 -0.1757 0.47049 -0.18241 C 0.45052 -0.19075 0.47187 -0.18588 0.45208 -0.18936 C 0.43472 -0.20116 0.44826 -0.19422 0.42569 -0.19815 C 0.4184 -0.19954 0.41215 -0.20672 0.40469 -0.2088 C 0.39618 -0.21551 0.38802 -0.22037 0.3809 -0.22987 C 0.37396 -0.23912 0.36927 -0.2507 0.3625 -0.25973 C 0.35434 -0.2845 0.34878 -0.29954 0.34549 -0.32639 C 0.34601 -0.37454 0.33142 -0.42246 0.35208 -0.45973 C 0.35764 -0.49144 0.38854 -0.49144 0.40729 -0.49306 C 0.43368 -0.50371 0.44167 -0.48889 0.46128 -0.48774 C 0.46875 -0.48727 0.47622 -0.48774 0.48368 -0.48774 " pathEditMode="relative" ptsTypes="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84 -0.00532 C 0.29826 -0.00625 0.53316 -0.00787 0.76805 -0.01227 C 0.77569 -0.01435 0.78264 -0.0162 0.79045 -0.01759 C 0.80104 -0.02176 0.79566 -0.01782 0.79566 -0.04745 C 0.79566 -0.12106 0.79531 -0.19491 0.79444 -0.26852 C 0.79427 -0.28541 0.7908 -0.3044 0.78524 -0.31921 C 0.78385 -0.34028 0.78385 -0.36389 0.77986 -0.38426 C 0.77812 -0.41273 0.77291 -0.44028 0.77066 -0.46852 C 0.76718 -0.51342 0.77118 -0.49398 0.76545 -0.51759 C 0.75955 -0.56921 0.75885 -0.61944 0.75885 -0.67199 " pathEditMode="relative" rAng="0" ptsTypes="fffffffff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55121 -0.005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559" y="56347"/>
            <a:ext cx="37444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315078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群組 12"/>
          <p:cNvGrpSpPr/>
          <p:nvPr/>
        </p:nvGrpSpPr>
        <p:grpSpPr>
          <a:xfrm>
            <a:off x="3143563" y="2420888"/>
            <a:ext cx="2232248" cy="2016224"/>
            <a:chOff x="3798548" y="2761372"/>
            <a:chExt cx="2768610" cy="2513284"/>
          </a:xfrm>
        </p:grpSpPr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7966125">
              <a:off x="5173125" y="2454038"/>
              <a:ext cx="1045655" cy="1660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610299">
              <a:off x="3798548" y="3284188"/>
              <a:ext cx="1038225" cy="161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75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3256726">
              <a:off x="5234466" y="3941965"/>
              <a:ext cx="1035037" cy="1630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群組 14"/>
          <p:cNvGrpSpPr/>
          <p:nvPr/>
        </p:nvGrpSpPr>
        <p:grpSpPr>
          <a:xfrm>
            <a:off x="5004048" y="2788857"/>
            <a:ext cx="4092604" cy="3865440"/>
            <a:chOff x="4974377" y="2625795"/>
            <a:chExt cx="4133998" cy="3865440"/>
          </a:xfrm>
          <a:effectLst>
            <a:reflection blurRad="6350" stA="50000" endA="300" endPos="90000" dir="5400000" sy="-100000" algn="bl" rotWithShape="0"/>
          </a:effectLst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8064" y="2924944"/>
              <a:ext cx="3764846" cy="345638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76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74377" y="2625795"/>
              <a:ext cx="4133998" cy="386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278" name="Picture 14" descr="圖輯】照片看歷史／1999年921強震地動山搖2千餘人死10萬屋倒塌| 焦點話題| 聯合報"/>
          <p:cNvPicPr>
            <a:picLocks noChangeAspect="1" noChangeArrowheads="1"/>
          </p:cNvPicPr>
          <p:nvPr/>
        </p:nvPicPr>
        <p:blipFill>
          <a:blip r:embed="rId10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-108520" y="3717032"/>
            <a:ext cx="4464496" cy="3312368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4" name="群組 24"/>
          <p:cNvGrpSpPr/>
          <p:nvPr/>
        </p:nvGrpSpPr>
        <p:grpSpPr>
          <a:xfrm rot="20271930">
            <a:off x="-11724" y="206341"/>
            <a:ext cx="2076706" cy="722480"/>
            <a:chOff x="-11724" y="206341"/>
            <a:chExt cx="2076706" cy="722480"/>
          </a:xfrm>
        </p:grpSpPr>
        <p:sp>
          <p:nvSpPr>
            <p:cNvPr id="17" name="五邊形 16"/>
            <p:cNvSpPr/>
            <p:nvPr/>
          </p:nvSpPr>
          <p:spPr>
            <a:xfrm rot="633531">
              <a:off x="97002" y="206341"/>
              <a:ext cx="1967980" cy="648573"/>
            </a:xfrm>
            <a:prstGeom prst="homePlate">
              <a:avLst/>
            </a:prstGeom>
            <a:noFill/>
            <a:ln cmpd="dbl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群組 23"/>
            <p:cNvGrpSpPr/>
            <p:nvPr/>
          </p:nvGrpSpPr>
          <p:grpSpPr>
            <a:xfrm>
              <a:off x="-11724" y="220935"/>
              <a:ext cx="1907705" cy="707886"/>
              <a:chOff x="-11724" y="220935"/>
              <a:chExt cx="1907705" cy="707886"/>
            </a:xfrm>
          </p:grpSpPr>
          <p:sp>
            <p:nvSpPr>
              <p:cNvPr id="8" name="文字方塊 7"/>
              <p:cNvSpPr txBox="1"/>
              <p:nvPr/>
            </p:nvSpPr>
            <p:spPr>
              <a:xfrm rot="689982">
                <a:off x="-11724" y="220935"/>
                <a:ext cx="17235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4000" b="1" dirty="0">
                    <a:solidFill>
                      <a:srgbClr val="0000FF"/>
                    </a:solidFill>
                  </a:rPr>
                  <a:t>惡循環</a:t>
                </a:r>
              </a:p>
            </p:txBody>
          </p:sp>
          <p:grpSp>
            <p:nvGrpSpPr>
              <p:cNvPr id="6" name="群組 6"/>
              <p:cNvGrpSpPr/>
              <p:nvPr/>
            </p:nvGrpSpPr>
            <p:grpSpPr>
              <a:xfrm>
                <a:off x="1679957" y="585519"/>
                <a:ext cx="216024" cy="216024"/>
                <a:chOff x="4716016" y="3789040"/>
                <a:chExt cx="914400" cy="914400"/>
              </a:xfrm>
            </p:grpSpPr>
            <p:sp>
              <p:nvSpPr>
                <p:cNvPr id="19" name="橢圓 18"/>
                <p:cNvSpPr/>
                <p:nvPr/>
              </p:nvSpPr>
              <p:spPr>
                <a:xfrm>
                  <a:off x="4716016" y="3789040"/>
                  <a:ext cx="914400" cy="91440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/>
              </p:nvSpPr>
              <p:spPr>
                <a:xfrm>
                  <a:off x="4895201" y="3956502"/>
                  <a:ext cx="576064" cy="576064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27" name="手繪多邊形 26"/>
          <p:cNvSpPr/>
          <p:nvPr/>
        </p:nvSpPr>
        <p:spPr>
          <a:xfrm>
            <a:off x="1717208" y="433754"/>
            <a:ext cx="172683" cy="598467"/>
          </a:xfrm>
          <a:custGeom>
            <a:avLst/>
            <a:gdLst>
              <a:gd name="connsiteX0" fmla="*/ 52977 w 172683"/>
              <a:gd name="connsiteY0" fmla="*/ 0 h 598467"/>
              <a:gd name="connsiteX1" fmla="*/ 52977 w 172683"/>
              <a:gd name="connsiteY1" fmla="*/ 586154 h 598467"/>
              <a:gd name="connsiteX2" fmla="*/ 88146 w 172683"/>
              <a:gd name="connsiteY2" fmla="*/ 597877 h 598467"/>
              <a:gd name="connsiteX3" fmla="*/ 123315 w 172683"/>
              <a:gd name="connsiteY3" fmla="*/ 562708 h 598467"/>
              <a:gd name="connsiteX4" fmla="*/ 135038 w 172683"/>
              <a:gd name="connsiteY4" fmla="*/ 515815 h 598467"/>
              <a:gd name="connsiteX5" fmla="*/ 158484 w 172683"/>
              <a:gd name="connsiteY5" fmla="*/ 328246 h 598467"/>
              <a:gd name="connsiteX6" fmla="*/ 170207 w 172683"/>
              <a:gd name="connsiteY6" fmla="*/ 117231 h 59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683" h="598467">
                <a:moveTo>
                  <a:pt x="52977" y="0"/>
                </a:moveTo>
                <a:cubicBezTo>
                  <a:pt x="0" y="211909"/>
                  <a:pt x="14649" y="135802"/>
                  <a:pt x="52977" y="586154"/>
                </a:cubicBezTo>
                <a:cubicBezTo>
                  <a:pt x="54025" y="598467"/>
                  <a:pt x="76423" y="593969"/>
                  <a:pt x="88146" y="597877"/>
                </a:cubicBezTo>
                <a:cubicBezTo>
                  <a:pt x="99869" y="586154"/>
                  <a:pt x="115090" y="577102"/>
                  <a:pt x="123315" y="562708"/>
                </a:cubicBezTo>
                <a:cubicBezTo>
                  <a:pt x="131309" y="548719"/>
                  <a:pt x="133155" y="531817"/>
                  <a:pt x="135038" y="515815"/>
                </a:cubicBezTo>
                <a:cubicBezTo>
                  <a:pt x="158076" y="319994"/>
                  <a:pt x="128135" y="419293"/>
                  <a:pt x="158484" y="328246"/>
                </a:cubicBezTo>
                <a:cubicBezTo>
                  <a:pt x="172683" y="172051"/>
                  <a:pt x="170207" y="242454"/>
                  <a:pt x="170207" y="117231"/>
                </a:cubicBezTo>
              </a:path>
            </a:pathLst>
          </a:cu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1635" y="2876382"/>
            <a:ext cx="1069322" cy="10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659485" flipV="1">
            <a:off x="1520024" y="3571248"/>
            <a:ext cx="576064" cy="4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712" y="3356992"/>
            <a:ext cx="10801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83768" y="3212976"/>
            <a:ext cx="64961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78240" y="6492875"/>
            <a:ext cx="365760" cy="365125"/>
          </a:xfrm>
        </p:spPr>
        <p:txBody>
          <a:bodyPr/>
          <a:lstStyle/>
          <a:p>
            <a:fld id="{9D4AA62C-652E-425C-81E2-DC919795B77B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23889" y="1751527"/>
            <a:ext cx="8223897" cy="13685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35000"/>
              </a:spcAft>
            </a:pPr>
            <a:endParaRPr lang="zh-TW" altLang="en-US" sz="6000" spc="-6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3528" y="116632"/>
            <a:ext cx="787908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5400" b="1" dirty="0">
                <a:latin typeface="Microsoft YaHei" pitchFamily="34" charset="-122"/>
                <a:ea typeface="Microsoft YaHei" pitchFamily="34" charset="-122"/>
              </a:rPr>
              <a:t>不小心接觸</a:t>
            </a:r>
            <a:r>
              <a:rPr lang="zh-TW" altLang="en-US" sz="80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毒品</a:t>
            </a:r>
            <a:endParaRPr lang="en-US" altLang="zh-TW" sz="8000" b="1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5000" b="1" dirty="0">
                <a:latin typeface="Microsoft YaHei" pitchFamily="34" charset="-122"/>
                <a:ea typeface="Microsoft YaHei" pitchFamily="34" charset="-122"/>
              </a:rPr>
              <a:t>要</a:t>
            </a:r>
            <a:r>
              <a:rPr lang="zh-TW" altLang="en-US" sz="15000" b="1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怎麼辦</a:t>
            </a:r>
          </a:p>
        </p:txBody>
      </p:sp>
      <p:sp>
        <p:nvSpPr>
          <p:cNvPr id="14" name="矩形 13"/>
          <p:cNvSpPr/>
          <p:nvPr/>
        </p:nvSpPr>
        <p:spPr>
          <a:xfrm>
            <a:off x="7865640" y="3284984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15" name="矩形 14"/>
          <p:cNvSpPr/>
          <p:nvPr/>
        </p:nvSpPr>
        <p:spPr>
          <a:xfrm>
            <a:off x="7073552" y="35730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16" name="矩形 15"/>
          <p:cNvSpPr/>
          <p:nvPr/>
        </p:nvSpPr>
        <p:spPr>
          <a:xfrm>
            <a:off x="7380312" y="4077072"/>
            <a:ext cx="14221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9" name="矩形 8"/>
          <p:cNvSpPr/>
          <p:nvPr/>
        </p:nvSpPr>
        <p:spPr>
          <a:xfrm>
            <a:off x="-8389440" y="3629923"/>
            <a:ext cx="76328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7200" b="1" dirty="0">
                <a:solidFill>
                  <a:srgbClr val="FFC000"/>
                </a:solidFill>
                <a:latin typeface="Microsoft YaHei" pitchFamily="34" charset="-122"/>
                <a:ea typeface="Microsoft YaHei" pitchFamily="34" charset="-122"/>
              </a:rPr>
              <a:t>跟老師及家人說</a:t>
            </a:r>
            <a:endParaRPr lang="en-US" altLang="zh-TW" sz="7200" b="1" dirty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8605464" y="5157192"/>
            <a:ext cx="8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看醫生檢查及打電話報案</a:t>
            </a:r>
          </a:p>
        </p:txBody>
      </p:sp>
    </p:spTree>
    <p:extLst>
      <p:ext uri="{BB962C8B-B14F-4D97-AF65-F5344CB8AC3E}">
        <p14:creationId xmlns:p14="http://schemas.microsoft.com/office/powerpoint/2010/main" val="24003177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1.85185E-6 L 0.97656 0.009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AF20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AF20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989 0.01551 L 0.94097 0.006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" presetID="2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5233-DDB1-2AAF-5D06-5C4EB444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1761F0C-5A31-A6E5-A240-10D3D132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1D79C"/>
              </a:clrFrom>
              <a:clrTo>
                <a:srgbClr val="F1D7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" y="-27384"/>
            <a:ext cx="614811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73F9DB8-438A-6EBF-8193-FEF2F32A37C4}"/>
              </a:ext>
            </a:extLst>
          </p:cNvPr>
          <p:cNvSpPr txBox="1"/>
          <p:nvPr/>
        </p:nvSpPr>
        <p:spPr>
          <a:xfrm>
            <a:off x="4788024" y="5780782"/>
            <a:ext cx="3820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主講人：刑警大隊</a:t>
            </a:r>
            <a:endParaRPr lang="en-US" altLang="zh-TW" sz="3200" b="1" dirty="0">
              <a:solidFill>
                <a:schemeClr val="accent3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          </a:t>
            </a:r>
            <a:r>
              <a:rPr lang="zh-TW" alt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組長葉璟昌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5ED2F8-0A71-5F3C-4151-2CEEFBC3F783}"/>
              </a:ext>
            </a:extLst>
          </p:cNvPr>
          <p:cNvSpPr txBox="1"/>
          <p:nvPr/>
        </p:nvSpPr>
        <p:spPr>
          <a:xfrm>
            <a:off x="848275" y="1999491"/>
            <a:ext cx="772519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95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毒品犯罪類型</a:t>
            </a:r>
            <a:endParaRPr lang="en-US" altLang="zh-TW" sz="9500" b="1" spc="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95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及處罰規定</a:t>
            </a:r>
          </a:p>
        </p:txBody>
      </p:sp>
      <p:sp>
        <p:nvSpPr>
          <p:cNvPr id="8" name="三十二角星形 7">
            <a:extLst>
              <a:ext uri="{FF2B5EF4-FFF2-40B4-BE49-F238E27FC236}">
                <a16:creationId xmlns:a16="http://schemas.microsoft.com/office/drawing/2014/main" id="{84C1EE21-8718-3A29-BAD3-CF00F8394129}"/>
              </a:ext>
            </a:extLst>
          </p:cNvPr>
          <p:cNvSpPr/>
          <p:nvPr/>
        </p:nvSpPr>
        <p:spPr>
          <a:xfrm>
            <a:off x="-327884" y="4381837"/>
            <a:ext cx="2988840" cy="2763688"/>
          </a:xfrm>
          <a:prstGeom prst="star32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三十二角星形 8">
            <a:extLst>
              <a:ext uri="{FF2B5EF4-FFF2-40B4-BE49-F238E27FC236}">
                <a16:creationId xmlns:a16="http://schemas.microsoft.com/office/drawing/2014/main" id="{F881D9E1-A97A-CEA0-4DC7-33DA4D30A03D}"/>
              </a:ext>
            </a:extLst>
          </p:cNvPr>
          <p:cNvSpPr/>
          <p:nvPr/>
        </p:nvSpPr>
        <p:spPr>
          <a:xfrm>
            <a:off x="2120460" y="4917271"/>
            <a:ext cx="1274440" cy="1202432"/>
          </a:xfrm>
          <a:prstGeom prst="star32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二十四角星形 9">
            <a:extLst>
              <a:ext uri="{FF2B5EF4-FFF2-40B4-BE49-F238E27FC236}">
                <a16:creationId xmlns:a16="http://schemas.microsoft.com/office/drawing/2014/main" id="{D6B1A43E-4CD8-2780-CE9E-045B2673B83B}"/>
              </a:ext>
            </a:extLst>
          </p:cNvPr>
          <p:cNvSpPr/>
          <p:nvPr/>
        </p:nvSpPr>
        <p:spPr>
          <a:xfrm>
            <a:off x="2555776" y="6021288"/>
            <a:ext cx="648072" cy="648072"/>
          </a:xfrm>
          <a:prstGeom prst="star24">
            <a:avLst/>
          </a:prstGeom>
          <a:solidFill>
            <a:srgbClr val="9900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BC37D240-E707-761D-4F45-6D6F00847CD0}"/>
              </a:ext>
            </a:extLst>
          </p:cNvPr>
          <p:cNvSpPr/>
          <p:nvPr/>
        </p:nvSpPr>
        <p:spPr>
          <a:xfrm>
            <a:off x="140676" y="4858509"/>
            <a:ext cx="1907704" cy="1800200"/>
          </a:xfrm>
          <a:prstGeom prst="ellipse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毒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136847A-B403-E2E1-0DAD-986B5B976DB5}"/>
              </a:ext>
            </a:extLst>
          </p:cNvPr>
          <p:cNvCxnSpPr>
            <a:stCxn id="22" idx="1"/>
            <a:endCxn id="22" idx="5"/>
          </p:cNvCxnSpPr>
          <p:nvPr/>
        </p:nvCxnSpPr>
        <p:spPr>
          <a:xfrm>
            <a:off x="420053" y="5122142"/>
            <a:ext cx="1348950" cy="1272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458128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6B04-A68E-C7B3-CC53-397997B8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CD66CE-2887-7E42-08F0-04C79C00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-1"/>
            <a:ext cx="9289032" cy="69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拉丁美洲販毒集團打造科技化「毒品潛艇」，大幅增加查緝難度 - TNL The News Lens 關鍵評論網">
            <a:extLst>
              <a:ext uri="{FF2B5EF4-FFF2-40B4-BE49-F238E27FC236}">
                <a16:creationId xmlns:a16="http://schemas.microsoft.com/office/drawing/2014/main" id="{895B6A1C-0570-5DF0-C243-8998B479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01" y="2476425"/>
            <a:ext cx="3525619" cy="41664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DA1694F-FFFA-D2B4-6497-28F4078C0076}"/>
              </a:ext>
            </a:extLst>
          </p:cNvPr>
          <p:cNvSpPr txBox="1"/>
          <p:nvPr/>
        </p:nvSpPr>
        <p:spPr>
          <a:xfrm>
            <a:off x="195945" y="198633"/>
            <a:ext cx="8892480" cy="172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48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販毒集團打造科技化「毒品潛艇」 大幅增加查緝難度</a:t>
            </a:r>
          </a:p>
        </p:txBody>
      </p:sp>
      <p:pic>
        <p:nvPicPr>
          <p:cNvPr id="1028" name="Picture 4" descr="川普誓言打擊毒品! 擊沉委內瑞拉運毒船 美.委對峙升溫 馬杜洛批美軍帶來血腥威脅｜TVBS新聞 @TVBSNEWS01">
            <a:extLst>
              <a:ext uri="{FF2B5EF4-FFF2-40B4-BE49-F238E27FC236}">
                <a16:creationId xmlns:a16="http://schemas.microsoft.com/office/drawing/2014/main" id="{2A8508DF-5886-B825-6312-897F7B5D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2676"/>
            <a:ext cx="5778600" cy="43441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1FE97FC-8070-4119-A915-9772D2D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339" y="1971069"/>
            <a:ext cx="199966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99191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3E5E6-2EA4-DB09-E5E5-EEFCAF64E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AA1997-8316-386A-A823-10542A2A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日本警方從國際包裹中查獲含毒品的鈕扣。（圖／翻攝自名古屋電視台YT頻道）">
            <a:extLst>
              <a:ext uri="{FF2B5EF4-FFF2-40B4-BE49-F238E27FC236}">
                <a16:creationId xmlns:a16="http://schemas.microsoft.com/office/drawing/2014/main" id="{163EBA12-60B2-6012-03DF-B22F4BFD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1124744"/>
            <a:ext cx="9144000" cy="59355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總共有逾萬顆鈕扣混入毒品。（圖／翻攝自名古屋電視台YT頻道）">
            <a:extLst>
              <a:ext uri="{FF2B5EF4-FFF2-40B4-BE49-F238E27FC236}">
                <a16:creationId xmlns:a16="http://schemas.microsoft.com/office/drawing/2014/main" id="{E0BA863F-7F97-91C7-51A5-246552D8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72" y="1181286"/>
            <a:ext cx="9144000" cy="57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DD569D0-38F6-395E-A917-337B8ADD93D4}"/>
              </a:ext>
            </a:extLst>
          </p:cNvPr>
          <p:cNvSpPr txBox="1"/>
          <p:nvPr/>
        </p:nvSpPr>
        <p:spPr>
          <a:xfrm>
            <a:off x="395536" y="188640"/>
            <a:ext cx="8532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i="0" dirty="0">
                <a:solidFill>
                  <a:srgbClr val="232A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日本愛知縣</a:t>
            </a:r>
            <a:r>
              <a:rPr lang="en-US" altLang="zh-TW" sz="3600" b="1" i="0" dirty="0">
                <a:solidFill>
                  <a:srgbClr val="232A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---57</a:t>
            </a:r>
            <a:r>
              <a:rPr lang="zh-TW" altLang="en-US" sz="3600" b="1" i="0" dirty="0">
                <a:solidFill>
                  <a:srgbClr val="232A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歲伊朗籍男子走私毒品</a:t>
            </a:r>
            <a:endParaRPr lang="zh-TW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660CACD-AAB3-9EF9-7251-77AB7D9EAAC4}"/>
              </a:ext>
            </a:extLst>
          </p:cNvPr>
          <p:cNvSpPr txBox="1"/>
          <p:nvPr/>
        </p:nvSpPr>
        <p:spPr>
          <a:xfrm>
            <a:off x="7215037" y="795192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C9900"/>
                </a:solidFill>
              </a:rPr>
              <a:t>取材自</a:t>
            </a:r>
            <a:r>
              <a:rPr lang="en-US" altLang="zh-TW" b="1" dirty="0">
                <a:solidFill>
                  <a:srgbClr val="CC9900"/>
                </a:solidFill>
              </a:rPr>
              <a:t>TVBS</a:t>
            </a:r>
            <a:r>
              <a:rPr lang="zh-TW" altLang="en-US" b="1" dirty="0">
                <a:solidFill>
                  <a:srgbClr val="CC9900"/>
                </a:solidFill>
              </a:rPr>
              <a:t>新聞</a:t>
            </a:r>
          </a:p>
        </p:txBody>
      </p:sp>
    </p:spTree>
    <p:extLst>
      <p:ext uri="{BB962C8B-B14F-4D97-AF65-F5344CB8AC3E}">
        <p14:creationId xmlns:p14="http://schemas.microsoft.com/office/powerpoint/2010/main" val="392585172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1.16146 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F2FD"/>
              </a:clrFrom>
              <a:clrTo>
                <a:srgbClr val="C9F2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5953"/>
            <a:ext cx="9144000" cy="68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95"/>
          <p:cNvGrpSpPr/>
          <p:nvPr/>
        </p:nvGrpSpPr>
        <p:grpSpPr>
          <a:xfrm>
            <a:off x="6300192" y="2492896"/>
            <a:ext cx="216024" cy="216024"/>
            <a:chOff x="8604448" y="764704"/>
            <a:chExt cx="216024" cy="216024"/>
          </a:xfrm>
        </p:grpSpPr>
        <p:sp>
          <p:nvSpPr>
            <p:cNvPr id="93" name="橢圓 92"/>
            <p:cNvSpPr/>
            <p:nvPr/>
          </p:nvSpPr>
          <p:spPr>
            <a:xfrm>
              <a:off x="8604448" y="764704"/>
              <a:ext cx="216024" cy="2160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橢圓 94"/>
            <p:cNvSpPr/>
            <p:nvPr/>
          </p:nvSpPr>
          <p:spPr>
            <a:xfrm>
              <a:off x="8664732" y="824988"/>
              <a:ext cx="108847" cy="1088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96"/>
          <p:cNvGrpSpPr/>
          <p:nvPr/>
        </p:nvGrpSpPr>
        <p:grpSpPr>
          <a:xfrm>
            <a:off x="755576" y="692696"/>
            <a:ext cx="3312368" cy="1584176"/>
            <a:chOff x="827584" y="2996952"/>
            <a:chExt cx="1576192" cy="1202457"/>
          </a:xfrm>
        </p:grpSpPr>
        <p:grpSp>
          <p:nvGrpSpPr>
            <p:cNvPr id="4" name="群組 14"/>
            <p:cNvGrpSpPr/>
            <p:nvPr/>
          </p:nvGrpSpPr>
          <p:grpSpPr>
            <a:xfrm>
              <a:off x="827584" y="2996952"/>
              <a:ext cx="1576192" cy="1202457"/>
              <a:chOff x="827584" y="2996952"/>
              <a:chExt cx="1576192" cy="1202457"/>
            </a:xfrm>
          </p:grpSpPr>
          <p:pic>
            <p:nvPicPr>
              <p:cNvPr id="100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827584" y="2996952"/>
                <a:ext cx="953527" cy="1202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4" name="平行四邊形 113"/>
              <p:cNvSpPr/>
              <p:nvPr/>
            </p:nvSpPr>
            <p:spPr>
              <a:xfrm>
                <a:off x="1547664" y="3645024"/>
                <a:ext cx="856112" cy="554360"/>
              </a:xfrm>
              <a:prstGeom prst="parallelogram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9" name="矩形 98"/>
            <p:cNvSpPr/>
            <p:nvPr/>
          </p:nvSpPr>
          <p:spPr>
            <a:xfrm>
              <a:off x="1795748" y="3933056"/>
              <a:ext cx="373820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altLang="zh-TW" sz="600" b="1" spc="150" dirty="0" err="1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abc</a:t>
              </a:r>
              <a:endParaRPr lang="zh-TW" altLang="en-US" sz="6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 rot="1596863">
            <a:off x="7413280" y="1286110"/>
            <a:ext cx="82586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？</a:t>
            </a:r>
            <a:endParaRPr lang="zh-TW" altLang="en-US" sz="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 rot="245355">
            <a:off x="7061880" y="320904"/>
            <a:ext cx="56938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？</a:t>
            </a:r>
            <a:endParaRPr lang="zh-TW" altLang="en-US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 rot="20722608">
            <a:off x="6011220" y="1412009"/>
            <a:ext cx="4411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？</a:t>
            </a:r>
            <a:endParaRPr lang="zh-TW" alt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矩形 35"/>
          <p:cNvSpPr/>
          <p:nvPr/>
        </p:nvSpPr>
        <p:spPr>
          <a:xfrm rot="245355">
            <a:off x="6227084" y="273680"/>
            <a:ext cx="377026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？</a:t>
            </a:r>
            <a:endParaRPr lang="zh-TW" altLang="en-US" sz="1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 rot="20926130">
            <a:off x="5751836" y="498707"/>
            <a:ext cx="210827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？</a:t>
            </a:r>
            <a:endParaRPr lang="zh-TW" alt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1" name="矩形 40"/>
          <p:cNvSpPr/>
          <p:nvPr/>
        </p:nvSpPr>
        <p:spPr>
          <a:xfrm rot="20374330">
            <a:off x="5137601" y="744732"/>
            <a:ext cx="87716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？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95537" y="2204864"/>
            <a:ext cx="841768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1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</a:t>
            </a:r>
            <a:r>
              <a:rPr lang="zh-TW" altLang="en-US" sz="16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陷阱</a:t>
            </a:r>
          </a:p>
        </p:txBody>
      </p:sp>
      <p:grpSp>
        <p:nvGrpSpPr>
          <p:cNvPr id="5" name="群組 44"/>
          <p:cNvGrpSpPr/>
          <p:nvPr/>
        </p:nvGrpSpPr>
        <p:grpSpPr>
          <a:xfrm>
            <a:off x="5796136" y="4149080"/>
            <a:ext cx="2841526" cy="2436108"/>
            <a:chOff x="2201712" y="1307136"/>
            <a:chExt cx="4422263" cy="4375856"/>
          </a:xfrm>
        </p:grpSpPr>
        <p:pic>
          <p:nvPicPr>
            <p:cNvPr id="4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lum bright="40000" contrast="-30000"/>
            </a:blip>
            <a:srcRect/>
            <a:stretch>
              <a:fillRect/>
            </a:stretch>
          </p:blipFill>
          <p:spPr bwMode="auto">
            <a:xfrm>
              <a:off x="2483768" y="1484784"/>
              <a:ext cx="3960440" cy="386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5" cstate="print">
              <a:lum bright="40000" contrast="-30000"/>
            </a:blip>
            <a:srcRect/>
            <a:stretch>
              <a:fillRect/>
            </a:stretch>
          </p:blipFill>
          <p:spPr bwMode="auto">
            <a:xfrm rot="8869724">
              <a:off x="2201712" y="1307136"/>
              <a:ext cx="4422263" cy="4375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77800" dir="8940000" sx="121000" sy="121000" algn="ctr" rotWithShape="0">
                <a:srgbClr val="000000">
                  <a:alpha val="92000"/>
                </a:srgbClr>
              </a:outerShdw>
            </a:effectLst>
          </p:spPr>
        </p:pic>
        <p:cxnSp>
          <p:nvCxnSpPr>
            <p:cNvPr id="48" name="直線接點 47"/>
            <p:cNvCxnSpPr/>
            <p:nvPr/>
          </p:nvCxnSpPr>
          <p:spPr>
            <a:xfrm flipH="1" flipV="1">
              <a:off x="4697728" y="4328528"/>
              <a:ext cx="90296" cy="4686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/>
            <p:cNvCxnSpPr/>
            <p:nvPr/>
          </p:nvCxnSpPr>
          <p:spPr>
            <a:xfrm flipV="1">
              <a:off x="2824376" y="3664456"/>
              <a:ext cx="864096" cy="3600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flipV="1">
              <a:off x="3798200" y="4149080"/>
              <a:ext cx="269744" cy="78294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>
              <a:off x="5364088" y="3717032"/>
              <a:ext cx="792088" cy="3600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>
            <a:xfrm>
              <a:off x="3419872" y="2924944"/>
              <a:ext cx="288032" cy="14401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>
            <a:xfrm>
              <a:off x="3555888" y="2905512"/>
              <a:ext cx="144016" cy="720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>
            <a:xfrm>
              <a:off x="5775568" y="3838192"/>
              <a:ext cx="144016" cy="720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 flipH="1" flipV="1">
              <a:off x="4634864" y="4293096"/>
              <a:ext cx="9144" cy="2160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flipV="1">
              <a:off x="3923928" y="4653136"/>
              <a:ext cx="72008" cy="28803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30"/>
            <p:cNvGrpSpPr/>
            <p:nvPr/>
          </p:nvGrpSpPr>
          <p:grpSpPr>
            <a:xfrm>
              <a:off x="2417287" y="2276872"/>
              <a:ext cx="3287570" cy="2783431"/>
              <a:chOff x="-499084" y="789585"/>
              <a:chExt cx="3287570" cy="2783431"/>
            </a:xfrm>
          </p:grpSpPr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50000"/>
              </a:blip>
              <a:srcRect/>
              <a:stretch>
                <a:fillRect/>
              </a:stretch>
            </p:blipFill>
            <p:spPr bwMode="auto">
              <a:xfrm rot="3018132">
                <a:off x="1728725" y="687157"/>
                <a:ext cx="480359" cy="958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biLevel thresh="50000"/>
              </a:blip>
              <a:srcRect/>
              <a:stretch>
                <a:fillRect/>
              </a:stretch>
            </p:blipFill>
            <p:spPr bwMode="auto">
              <a:xfrm rot="18703534">
                <a:off x="984756" y="595543"/>
                <a:ext cx="288694" cy="6767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Picture 1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 rot="20085089" flipH="1">
                <a:off x="1677576" y="1875848"/>
                <a:ext cx="846171" cy="6283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" name="橢圓 61"/>
              <p:cNvSpPr/>
              <p:nvPr/>
            </p:nvSpPr>
            <p:spPr>
              <a:xfrm>
                <a:off x="981145" y="820712"/>
                <a:ext cx="1223115" cy="121099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40000"/>
              </a:blip>
              <a:srcRect/>
              <a:stretch>
                <a:fillRect/>
              </a:stretch>
            </p:blipFill>
            <p:spPr bwMode="auto">
              <a:xfrm rot="693509">
                <a:off x="1147415" y="1341701"/>
                <a:ext cx="364721" cy="1283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40000"/>
              </a:blip>
              <a:srcRect/>
              <a:stretch>
                <a:fillRect/>
              </a:stretch>
            </p:blipFill>
            <p:spPr bwMode="auto">
              <a:xfrm rot="20846251" flipH="1">
                <a:off x="1646106" y="1178017"/>
                <a:ext cx="382732" cy="3134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橢圓 65"/>
              <p:cNvSpPr/>
              <p:nvPr/>
            </p:nvSpPr>
            <p:spPr>
              <a:xfrm>
                <a:off x="1220872" y="1905986"/>
                <a:ext cx="648465" cy="73764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" name="群組 40"/>
              <p:cNvGrpSpPr/>
              <p:nvPr/>
            </p:nvGrpSpPr>
            <p:grpSpPr>
              <a:xfrm flipH="1">
                <a:off x="1077046" y="2430854"/>
                <a:ext cx="587253" cy="481554"/>
                <a:chOff x="3974996" y="3387585"/>
                <a:chExt cx="587822" cy="376070"/>
              </a:xfrm>
            </p:grpSpPr>
            <p:sp>
              <p:nvSpPr>
                <p:cNvPr id="92" name="弧形 91"/>
                <p:cNvSpPr/>
                <p:nvPr/>
              </p:nvSpPr>
              <p:spPr>
                <a:xfrm rot="1421567">
                  <a:off x="3974996" y="3387585"/>
                  <a:ext cx="522311" cy="376070"/>
                </a:xfrm>
                <a:prstGeom prst="arc">
                  <a:avLst/>
                </a:prstGeom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4" name="流程圖: 結束點 93"/>
                <p:cNvSpPr/>
                <p:nvPr/>
              </p:nvSpPr>
              <p:spPr>
                <a:xfrm flipH="1" flipV="1">
                  <a:off x="4454713" y="3645622"/>
                  <a:ext cx="108105" cy="72000"/>
                </a:xfrm>
                <a:prstGeom prst="flowChartTerminator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9" name="橢圓 68"/>
              <p:cNvSpPr/>
              <p:nvPr/>
            </p:nvSpPr>
            <p:spPr>
              <a:xfrm>
                <a:off x="1543826" y="2367014"/>
                <a:ext cx="40525" cy="460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四角星形 69"/>
              <p:cNvSpPr/>
              <p:nvPr/>
            </p:nvSpPr>
            <p:spPr>
              <a:xfrm>
                <a:off x="1464681" y="2301783"/>
                <a:ext cx="180000" cy="180000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四角星形 70"/>
              <p:cNvSpPr/>
              <p:nvPr/>
            </p:nvSpPr>
            <p:spPr>
              <a:xfrm rot="1111108">
                <a:off x="1036327" y="1153333"/>
                <a:ext cx="121574" cy="184391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8" name="群組 35"/>
              <p:cNvGrpSpPr/>
              <p:nvPr/>
            </p:nvGrpSpPr>
            <p:grpSpPr>
              <a:xfrm>
                <a:off x="1224133" y="2420888"/>
                <a:ext cx="791532" cy="1152128"/>
                <a:chOff x="3932034" y="3383449"/>
                <a:chExt cx="594580" cy="540000"/>
              </a:xfrm>
            </p:grpSpPr>
            <p:sp>
              <p:nvSpPr>
                <p:cNvPr id="89" name="弧形 88"/>
                <p:cNvSpPr/>
                <p:nvPr/>
              </p:nvSpPr>
              <p:spPr>
                <a:xfrm rot="1421567">
                  <a:off x="3932034" y="3383449"/>
                  <a:ext cx="540000" cy="540000"/>
                </a:xfrm>
                <a:prstGeom prst="arc">
                  <a:avLst/>
                </a:prstGeom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1" name="流程圖: 結束點 90"/>
                <p:cNvSpPr/>
                <p:nvPr/>
              </p:nvSpPr>
              <p:spPr>
                <a:xfrm flipH="1" flipV="1">
                  <a:off x="4437122" y="3711142"/>
                  <a:ext cx="89492" cy="55218"/>
                </a:xfrm>
                <a:prstGeom prst="flowChartTerminator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9" name="群組 73"/>
              <p:cNvGrpSpPr/>
              <p:nvPr/>
            </p:nvGrpSpPr>
            <p:grpSpPr>
              <a:xfrm rot="18617855" flipH="1">
                <a:off x="391849" y="760211"/>
                <a:ext cx="1505703" cy="3287570"/>
                <a:chOff x="3839892" y="4749463"/>
                <a:chExt cx="1052190" cy="1656184"/>
              </a:xfrm>
            </p:grpSpPr>
            <p:cxnSp>
              <p:nvCxnSpPr>
                <p:cNvPr id="86" name="直線單箭頭接點 85"/>
                <p:cNvCxnSpPr/>
                <p:nvPr/>
              </p:nvCxnSpPr>
              <p:spPr>
                <a:xfrm flipH="1">
                  <a:off x="3889414" y="4749463"/>
                  <a:ext cx="216024" cy="1656184"/>
                </a:xfrm>
                <a:prstGeom prst="straightConnector1">
                  <a:avLst/>
                </a:prstGeom>
                <a:ln w="57150">
                  <a:solidFill>
                    <a:srgbClr val="996633"/>
                  </a:solidFill>
                  <a:bevel/>
                  <a:headEnd type="oval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7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40000" contrast="-70000"/>
                </a:blip>
                <a:srcRect/>
                <a:stretch>
                  <a:fillRect/>
                </a:stretch>
              </p:blipFill>
              <p:spPr bwMode="auto">
                <a:xfrm rot="1285837">
                  <a:off x="3839892" y="4840208"/>
                  <a:ext cx="1052190" cy="22308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</p:pic>
          </p:grpSp>
          <p:grpSp>
            <p:nvGrpSpPr>
              <p:cNvPr id="10" name="群組 69"/>
              <p:cNvGrpSpPr/>
              <p:nvPr/>
            </p:nvGrpSpPr>
            <p:grpSpPr>
              <a:xfrm>
                <a:off x="1739116" y="2033716"/>
                <a:ext cx="302613" cy="322683"/>
                <a:chOff x="4312302" y="3096703"/>
                <a:chExt cx="268826" cy="252000"/>
              </a:xfrm>
            </p:grpSpPr>
            <p:sp>
              <p:nvSpPr>
                <p:cNvPr id="84" name="弧形 83"/>
                <p:cNvSpPr/>
                <p:nvPr/>
              </p:nvSpPr>
              <p:spPr>
                <a:xfrm rot="19951861">
                  <a:off x="4312302" y="3096703"/>
                  <a:ext cx="247953" cy="252000"/>
                </a:xfrm>
                <a:prstGeom prst="arc">
                  <a:avLst>
                    <a:gd name="adj1" fmla="val 16200000"/>
                    <a:gd name="adj2" fmla="val 3338806"/>
                  </a:avLst>
                </a:prstGeom>
                <a:noFill/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5" name="橢圓 84"/>
                <p:cNvSpPr/>
                <p:nvPr/>
              </p:nvSpPr>
              <p:spPr>
                <a:xfrm>
                  <a:off x="4509128" y="3257552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1" name="群組 52"/>
              <p:cNvGrpSpPr/>
              <p:nvPr/>
            </p:nvGrpSpPr>
            <p:grpSpPr>
              <a:xfrm>
                <a:off x="890378" y="1504212"/>
                <a:ext cx="867649" cy="537207"/>
                <a:chOff x="881234" y="1504212"/>
                <a:chExt cx="867649" cy="537207"/>
              </a:xfrm>
            </p:grpSpPr>
            <p:sp>
              <p:nvSpPr>
                <p:cNvPr id="82" name="弧形 81"/>
                <p:cNvSpPr/>
                <p:nvPr/>
              </p:nvSpPr>
              <p:spPr>
                <a:xfrm rot="20034272" flipH="1" flipV="1">
                  <a:off x="881234" y="1504212"/>
                  <a:ext cx="867649" cy="537207"/>
                </a:xfrm>
                <a:prstGeom prst="arc">
                  <a:avLst>
                    <a:gd name="adj1" fmla="val 18164500"/>
                    <a:gd name="adj2" fmla="val 2146905"/>
                  </a:avLst>
                </a:prstGeom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3" name="橢圓 82"/>
                <p:cNvSpPr/>
                <p:nvPr/>
              </p:nvSpPr>
              <p:spPr>
                <a:xfrm>
                  <a:off x="908736" y="1628800"/>
                  <a:ext cx="108000" cy="1080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1" name="四角星形 80"/>
              <p:cNvSpPr/>
              <p:nvPr/>
            </p:nvSpPr>
            <p:spPr>
              <a:xfrm rot="1111108">
                <a:off x="1091682" y="1294278"/>
                <a:ext cx="72000" cy="1080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8" name="直線接點 57"/>
            <p:cNvCxnSpPr/>
            <p:nvPr/>
          </p:nvCxnSpPr>
          <p:spPr>
            <a:xfrm>
              <a:off x="3491880" y="2996952"/>
              <a:ext cx="288032" cy="14401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51920" y="5301208"/>
            <a:ext cx="1306066" cy="125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30000"/>
          </a:blip>
          <a:srcRect/>
          <a:stretch>
            <a:fillRect/>
          </a:stretch>
        </p:blipFill>
        <p:spPr bwMode="auto">
          <a:xfrm>
            <a:off x="2411760" y="5661248"/>
            <a:ext cx="1047834" cy="10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65489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2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370;p26"/>
          <p:cNvSpPr/>
          <p:nvPr/>
        </p:nvSpPr>
        <p:spPr>
          <a:xfrm>
            <a:off x="611560" y="184965"/>
            <a:ext cx="8208000" cy="87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6000" b="1" strike="noStrike" spc="-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毒品</a:t>
            </a:r>
            <a:r>
              <a:rPr lang="zh-TW" altLang="en-US" sz="6000" b="1" strike="noStrike" spc="-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藏</a:t>
            </a:r>
            <a:r>
              <a:rPr lang="zh-TW" sz="6000" b="1" strike="noStrike" spc="-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哪些場所？</a:t>
            </a:r>
            <a:endParaRPr lang="en-US" sz="6000" b="0" strike="noStrike" spc="-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80" name="圖片 45" descr="毒品藏在哪.jpg"/>
          <p:cNvPicPr/>
          <p:nvPr/>
        </p:nvPicPr>
        <p:blipFill>
          <a:blip r:embed="rId2" cstate="print"/>
          <a:stretch/>
        </p:blipFill>
        <p:spPr>
          <a:xfrm>
            <a:off x="-15580" y="988273"/>
            <a:ext cx="9144000" cy="5932618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放大鏡搜尋工具圖標, 放大, 查找, 圖標素材圖案，PSD和PNG圖片免費下載">
            <a:extLst>
              <a:ext uri="{FF2B5EF4-FFF2-40B4-BE49-F238E27FC236}">
                <a16:creationId xmlns:a16="http://schemas.microsoft.com/office/drawing/2014/main" id="{B52455F4-FE71-12EF-764B-42714C5482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8400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842D-E5F1-8233-909A-9FBB44C45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1C41071E-92F8-D83C-CA44-4731F49C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941" y="-35162"/>
            <a:ext cx="9180512" cy="689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CAA26F-58A0-A173-E312-7D9DD21C48CE}"/>
              </a:ext>
            </a:extLst>
          </p:cNvPr>
          <p:cNvSpPr txBox="1"/>
          <p:nvPr/>
        </p:nvSpPr>
        <p:spPr>
          <a:xfrm>
            <a:off x="5289796" y="476672"/>
            <a:ext cx="1505540" cy="163121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0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en-US" altLang="zh-TW" sz="100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8D91DE-324F-04C5-42BA-0D11A58A7E41}"/>
              </a:ext>
            </a:extLst>
          </p:cNvPr>
          <p:cNvSpPr txBox="1"/>
          <p:nvPr/>
        </p:nvSpPr>
        <p:spPr>
          <a:xfrm>
            <a:off x="6211768" y="253051"/>
            <a:ext cx="787395" cy="76944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en-US" altLang="zh-TW" sz="4400" b="1" spc="3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4989667-366E-7483-8FA1-68F483264504}"/>
              </a:ext>
            </a:extLst>
          </p:cNvPr>
          <p:cNvSpPr txBox="1"/>
          <p:nvPr/>
        </p:nvSpPr>
        <p:spPr>
          <a:xfrm>
            <a:off x="6503552" y="1009185"/>
            <a:ext cx="787395" cy="76944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en-US" altLang="zh-TW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1166CD2-80D0-C8C6-BC1B-204BF8F09761}"/>
              </a:ext>
            </a:extLst>
          </p:cNvPr>
          <p:cNvSpPr/>
          <p:nvPr/>
        </p:nvSpPr>
        <p:spPr>
          <a:xfrm>
            <a:off x="1703265" y="-221922"/>
            <a:ext cx="4134466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毒品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9C0530-1EC7-4BD8-EDFB-B686A99BCC88}"/>
              </a:ext>
            </a:extLst>
          </p:cNvPr>
          <p:cNvSpPr/>
          <p:nvPr/>
        </p:nvSpPr>
        <p:spPr>
          <a:xfrm>
            <a:off x="-5880062" y="1951672"/>
            <a:ext cx="534793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000" b="1" dirty="0">
                <a:ln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傳統毒品</a:t>
            </a:r>
            <a:r>
              <a:rPr lang="en-US" altLang="zh-TW" sz="9000" b="1" dirty="0">
                <a:ln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9000" b="1" dirty="0">
              <a:ln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FF8AFC3-5B6C-3D1B-0A15-64E19B1D812B}"/>
              </a:ext>
            </a:extLst>
          </p:cNvPr>
          <p:cNvSpPr/>
          <p:nvPr/>
        </p:nvSpPr>
        <p:spPr>
          <a:xfrm>
            <a:off x="-5957199" y="3573016"/>
            <a:ext cx="537999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新興毒品</a:t>
            </a:r>
            <a:r>
              <a:rPr lang="en-US" altLang="zh-TW" sz="9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90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7BF7CF2-1430-5D5D-06F2-D00370BF62EA}"/>
              </a:ext>
            </a:extLst>
          </p:cNvPr>
          <p:cNvSpPr/>
          <p:nvPr/>
        </p:nvSpPr>
        <p:spPr>
          <a:xfrm>
            <a:off x="-5957202" y="5050344"/>
            <a:ext cx="537999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000" b="1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混合毒品</a:t>
            </a:r>
            <a:r>
              <a:rPr lang="en-US" altLang="zh-TW" sz="9000" b="1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9000" b="1" dirty="0">
              <a:ln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4340846-A274-E44D-EB92-EEA4AEB99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 contrast="-30000"/>
          </a:blip>
          <a:srcRect/>
          <a:stretch>
            <a:fillRect/>
          </a:stretch>
        </p:blipFill>
        <p:spPr bwMode="auto">
          <a:xfrm>
            <a:off x="5298718" y="3016564"/>
            <a:ext cx="3849574" cy="375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F87F0709-62FD-DA4F-C203-48E830E2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 contrast="-30000"/>
          </a:blip>
          <a:srcRect/>
          <a:stretch>
            <a:fillRect/>
          </a:stretch>
        </p:blipFill>
        <p:spPr bwMode="auto">
          <a:xfrm rot="8869724">
            <a:off x="5797323" y="3570484"/>
            <a:ext cx="2751958" cy="272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r="8940000" sx="121000" sy="121000" algn="ctr" rotWithShape="0">
              <a:srgbClr val="000000">
                <a:alpha val="92000"/>
              </a:srgbClr>
            </a:outerShdw>
          </a:effec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9841554-22DC-5D02-BF63-8A4A1FFD1944}"/>
              </a:ext>
            </a:extLst>
          </p:cNvPr>
          <p:cNvCxnSpPr>
            <a:cxnSpLocks/>
          </p:cNvCxnSpPr>
          <p:nvPr/>
        </p:nvCxnSpPr>
        <p:spPr>
          <a:xfrm flipH="1">
            <a:off x="7930406" y="4864664"/>
            <a:ext cx="3922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BFBF0EA-B3BF-589B-B18A-BD73F8CE0D18}"/>
              </a:ext>
            </a:extLst>
          </p:cNvPr>
          <p:cNvCxnSpPr>
            <a:cxnSpLocks/>
          </p:cNvCxnSpPr>
          <p:nvPr/>
        </p:nvCxnSpPr>
        <p:spPr>
          <a:xfrm flipV="1">
            <a:off x="6085302" y="5020544"/>
            <a:ext cx="871642" cy="17297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ACF00AF-8BA9-D595-00F8-3AE9B593DFD3}"/>
              </a:ext>
            </a:extLst>
          </p:cNvPr>
          <p:cNvCxnSpPr>
            <a:cxnSpLocks/>
          </p:cNvCxnSpPr>
          <p:nvPr/>
        </p:nvCxnSpPr>
        <p:spPr>
          <a:xfrm flipV="1">
            <a:off x="6657123" y="5167887"/>
            <a:ext cx="269744" cy="7829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C944978E-B403-A956-4A67-2EB16F4FA8F9}"/>
              </a:ext>
            </a:extLst>
          </p:cNvPr>
          <p:cNvCxnSpPr>
            <a:cxnSpLocks/>
          </p:cNvCxnSpPr>
          <p:nvPr/>
        </p:nvCxnSpPr>
        <p:spPr>
          <a:xfrm flipV="1">
            <a:off x="7750966" y="4097349"/>
            <a:ext cx="335030" cy="3133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87A12A4-2AAA-2DCD-43A7-0B15C92EC015}"/>
              </a:ext>
            </a:extLst>
          </p:cNvPr>
          <p:cNvCxnSpPr>
            <a:cxnSpLocks/>
          </p:cNvCxnSpPr>
          <p:nvPr/>
        </p:nvCxnSpPr>
        <p:spPr>
          <a:xfrm>
            <a:off x="6489943" y="3953737"/>
            <a:ext cx="288032" cy="1440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CD16891-6775-2B8C-7C73-A31970AE66CD}"/>
              </a:ext>
            </a:extLst>
          </p:cNvPr>
          <p:cNvCxnSpPr>
            <a:cxnSpLocks/>
          </p:cNvCxnSpPr>
          <p:nvPr/>
        </p:nvCxnSpPr>
        <p:spPr>
          <a:xfrm>
            <a:off x="6572376" y="3947290"/>
            <a:ext cx="144016" cy="720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0EF09AD-15F6-F14E-927C-BD20E3F9A698}"/>
              </a:ext>
            </a:extLst>
          </p:cNvPr>
          <p:cNvCxnSpPr>
            <a:cxnSpLocks/>
          </p:cNvCxnSpPr>
          <p:nvPr/>
        </p:nvCxnSpPr>
        <p:spPr>
          <a:xfrm flipV="1">
            <a:off x="7867468" y="4190327"/>
            <a:ext cx="177737" cy="2141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8940BA1-8226-6899-5EF5-7925AA734BF9}"/>
              </a:ext>
            </a:extLst>
          </p:cNvPr>
          <p:cNvCxnSpPr>
            <a:cxnSpLocks/>
          </p:cNvCxnSpPr>
          <p:nvPr/>
        </p:nvCxnSpPr>
        <p:spPr>
          <a:xfrm>
            <a:off x="7891369" y="4958458"/>
            <a:ext cx="277286" cy="17737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62EF129-18D5-98BC-A02D-12A3E7E8BACB}"/>
              </a:ext>
            </a:extLst>
          </p:cNvPr>
          <p:cNvCxnSpPr>
            <a:cxnSpLocks/>
          </p:cNvCxnSpPr>
          <p:nvPr/>
        </p:nvCxnSpPr>
        <p:spPr>
          <a:xfrm flipV="1">
            <a:off x="6782851" y="5671943"/>
            <a:ext cx="72008" cy="2880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D7ED8D5-0982-AE36-566C-A426053AEE26}"/>
              </a:ext>
            </a:extLst>
          </p:cNvPr>
          <p:cNvGrpSpPr/>
          <p:nvPr/>
        </p:nvGrpSpPr>
        <p:grpSpPr>
          <a:xfrm>
            <a:off x="5779489" y="3957448"/>
            <a:ext cx="2292946" cy="2261886"/>
            <a:chOff x="-542562" y="789585"/>
            <a:chExt cx="3287570" cy="2783431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7C3F4944-F0F1-6A40-5052-492206A45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3018132">
              <a:off x="1728725" y="687157"/>
              <a:ext cx="480359" cy="958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4D3BD24-F16D-84A5-AB91-D14A2EA6A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8703534">
              <a:off x="984756" y="595543"/>
              <a:ext cx="288694" cy="676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95C2A1C3-41AB-51AD-549D-E2F012371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8433175" flipH="1">
              <a:off x="1653378" y="1892845"/>
              <a:ext cx="894568" cy="594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03F692B1-E2D7-6B38-242A-E71BBD458BD0}"/>
                </a:ext>
              </a:extLst>
            </p:cNvPr>
            <p:cNvSpPr/>
            <p:nvPr/>
          </p:nvSpPr>
          <p:spPr>
            <a:xfrm>
              <a:off x="981145" y="820712"/>
              <a:ext cx="1223115" cy="121099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7A1C968-109C-AE98-8D2C-B62553DEE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693509">
              <a:off x="1147415" y="1341701"/>
              <a:ext cx="364721" cy="128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AB0F43B-0ECF-E160-1393-047D6538D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846251" flipH="1">
              <a:off x="1646106" y="1178017"/>
              <a:ext cx="382732" cy="313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940FA457-DC09-F3C0-466C-41A3777A1CED}"/>
                </a:ext>
              </a:extLst>
            </p:cNvPr>
            <p:cNvSpPr/>
            <p:nvPr/>
          </p:nvSpPr>
          <p:spPr>
            <a:xfrm>
              <a:off x="1220872" y="1905986"/>
              <a:ext cx="648465" cy="73764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8" name="群組 40">
              <a:extLst>
                <a:ext uri="{FF2B5EF4-FFF2-40B4-BE49-F238E27FC236}">
                  <a16:creationId xmlns:a16="http://schemas.microsoft.com/office/drawing/2014/main" id="{8102BBB5-0436-D102-79B9-81F446028635}"/>
                </a:ext>
              </a:extLst>
            </p:cNvPr>
            <p:cNvGrpSpPr/>
            <p:nvPr/>
          </p:nvGrpSpPr>
          <p:grpSpPr>
            <a:xfrm flipH="1">
              <a:off x="1077046" y="2430854"/>
              <a:ext cx="587253" cy="481554"/>
              <a:chOff x="3974996" y="3387585"/>
              <a:chExt cx="587822" cy="376070"/>
            </a:xfrm>
          </p:grpSpPr>
          <p:sp>
            <p:nvSpPr>
              <p:cNvPr id="46" name="弧形 45">
                <a:extLst>
                  <a:ext uri="{FF2B5EF4-FFF2-40B4-BE49-F238E27FC236}">
                    <a16:creationId xmlns:a16="http://schemas.microsoft.com/office/drawing/2014/main" id="{C33F1CD5-3515-013D-935E-31E95ACD4A13}"/>
                  </a:ext>
                </a:extLst>
              </p:cNvPr>
              <p:cNvSpPr/>
              <p:nvPr/>
            </p:nvSpPr>
            <p:spPr>
              <a:xfrm rot="1421567">
                <a:off x="3974996" y="3387585"/>
                <a:ext cx="522311" cy="376070"/>
              </a:xfrm>
              <a:prstGeom prst="arc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流程圖: 結束點 46">
                <a:extLst>
                  <a:ext uri="{FF2B5EF4-FFF2-40B4-BE49-F238E27FC236}">
                    <a16:creationId xmlns:a16="http://schemas.microsoft.com/office/drawing/2014/main" id="{77D8F88C-A36C-77E9-FBFC-3061BB8524FD}"/>
                  </a:ext>
                </a:extLst>
              </p:cNvPr>
              <p:cNvSpPr/>
              <p:nvPr/>
            </p:nvSpPr>
            <p:spPr>
              <a:xfrm flipH="1" flipV="1">
                <a:off x="4454713" y="3645622"/>
                <a:ext cx="108105" cy="72000"/>
              </a:xfrm>
              <a:prstGeom prst="flowChartTerminator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0EE807C1-9BDC-F476-6BA7-C5D05553987E}"/>
                </a:ext>
              </a:extLst>
            </p:cNvPr>
            <p:cNvSpPr/>
            <p:nvPr/>
          </p:nvSpPr>
          <p:spPr>
            <a:xfrm>
              <a:off x="1543826" y="2367014"/>
              <a:ext cx="40525" cy="460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四角星形 48">
              <a:extLst>
                <a:ext uri="{FF2B5EF4-FFF2-40B4-BE49-F238E27FC236}">
                  <a16:creationId xmlns:a16="http://schemas.microsoft.com/office/drawing/2014/main" id="{665BD032-6394-3855-ED5A-817F8AF6DACA}"/>
                </a:ext>
              </a:extLst>
            </p:cNvPr>
            <p:cNvSpPr/>
            <p:nvPr/>
          </p:nvSpPr>
          <p:spPr>
            <a:xfrm>
              <a:off x="1464681" y="2301783"/>
              <a:ext cx="180000" cy="1800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四角星形 49">
              <a:extLst>
                <a:ext uri="{FF2B5EF4-FFF2-40B4-BE49-F238E27FC236}">
                  <a16:creationId xmlns:a16="http://schemas.microsoft.com/office/drawing/2014/main" id="{73455CBA-305E-2736-3EC7-F419D787A98E}"/>
                </a:ext>
              </a:extLst>
            </p:cNvPr>
            <p:cNvSpPr/>
            <p:nvPr/>
          </p:nvSpPr>
          <p:spPr>
            <a:xfrm rot="1111108">
              <a:off x="1036327" y="1153333"/>
              <a:ext cx="121574" cy="184391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21E21B0-1AE9-6A17-8742-E612A21852BC}"/>
                </a:ext>
              </a:extLst>
            </p:cNvPr>
            <p:cNvGrpSpPr/>
            <p:nvPr/>
          </p:nvGrpSpPr>
          <p:grpSpPr>
            <a:xfrm>
              <a:off x="1224133" y="2420888"/>
              <a:ext cx="791532" cy="1152128"/>
              <a:chOff x="3932034" y="3383449"/>
              <a:chExt cx="594580" cy="540000"/>
            </a:xfrm>
          </p:grpSpPr>
          <p:sp>
            <p:nvSpPr>
              <p:cNvPr id="44" name="弧形 43">
                <a:extLst>
                  <a:ext uri="{FF2B5EF4-FFF2-40B4-BE49-F238E27FC236}">
                    <a16:creationId xmlns:a16="http://schemas.microsoft.com/office/drawing/2014/main" id="{A0AFA768-9DC3-4682-1DB4-B12CEEC31D60}"/>
                  </a:ext>
                </a:extLst>
              </p:cNvPr>
              <p:cNvSpPr/>
              <p:nvPr/>
            </p:nvSpPr>
            <p:spPr>
              <a:xfrm rot="1421567">
                <a:off x="3932034" y="3383449"/>
                <a:ext cx="540000" cy="540000"/>
              </a:xfrm>
              <a:prstGeom prst="arc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流程圖: 結束點 44">
                <a:extLst>
                  <a:ext uri="{FF2B5EF4-FFF2-40B4-BE49-F238E27FC236}">
                    <a16:creationId xmlns:a16="http://schemas.microsoft.com/office/drawing/2014/main" id="{770F1EDC-72AD-DB7F-23D7-C94C6CBB42CC}"/>
                  </a:ext>
                </a:extLst>
              </p:cNvPr>
              <p:cNvSpPr/>
              <p:nvPr/>
            </p:nvSpPr>
            <p:spPr>
              <a:xfrm flipH="1" flipV="1">
                <a:off x="4437122" y="3711142"/>
                <a:ext cx="89492" cy="55218"/>
              </a:xfrm>
              <a:prstGeom prst="flowChartTerminator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4" name="群組 73">
              <a:extLst>
                <a:ext uri="{FF2B5EF4-FFF2-40B4-BE49-F238E27FC236}">
                  <a16:creationId xmlns:a16="http://schemas.microsoft.com/office/drawing/2014/main" id="{3321C393-99A6-A341-3B2D-FCFA5BBD32EE}"/>
                </a:ext>
              </a:extLst>
            </p:cNvPr>
            <p:cNvGrpSpPr/>
            <p:nvPr/>
          </p:nvGrpSpPr>
          <p:grpSpPr>
            <a:xfrm rot="18617855" flipH="1">
              <a:off x="348371" y="811483"/>
              <a:ext cx="1505703" cy="3287570"/>
              <a:chOff x="3886869" y="4749463"/>
              <a:chExt cx="1052190" cy="1656184"/>
            </a:xfrm>
          </p:grpSpPr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CFF866E1-0781-5C81-7695-5E51F721F534}"/>
                  </a:ext>
                </a:extLst>
              </p:cNvPr>
              <p:cNvCxnSpPr/>
              <p:nvPr/>
            </p:nvCxnSpPr>
            <p:spPr>
              <a:xfrm flipH="1">
                <a:off x="3889414" y="4749463"/>
                <a:ext cx="216024" cy="1656184"/>
              </a:xfrm>
              <a:prstGeom prst="straightConnector1">
                <a:avLst/>
              </a:prstGeom>
              <a:ln w="57150">
                <a:solidFill>
                  <a:srgbClr val="996633"/>
                </a:solidFill>
                <a:bevel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id="{238C63EA-576A-CAD6-D264-C667D4E131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 rot="1285837">
                <a:off x="3886869" y="4838221"/>
                <a:ext cx="1052190" cy="223088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</p:grpSp>
        <p:grpSp>
          <p:nvGrpSpPr>
            <p:cNvPr id="35" name="群組 69">
              <a:extLst>
                <a:ext uri="{FF2B5EF4-FFF2-40B4-BE49-F238E27FC236}">
                  <a16:creationId xmlns:a16="http://schemas.microsoft.com/office/drawing/2014/main" id="{EDEC9D62-7CD9-43B6-873D-96F1754E3527}"/>
                </a:ext>
              </a:extLst>
            </p:cNvPr>
            <p:cNvGrpSpPr/>
            <p:nvPr/>
          </p:nvGrpSpPr>
          <p:grpSpPr>
            <a:xfrm>
              <a:off x="1739116" y="2033716"/>
              <a:ext cx="302613" cy="322683"/>
              <a:chOff x="4312302" y="3096703"/>
              <a:chExt cx="268826" cy="252000"/>
            </a:xfrm>
          </p:grpSpPr>
          <p:sp>
            <p:nvSpPr>
              <p:cNvPr id="40" name="弧形 39">
                <a:extLst>
                  <a:ext uri="{FF2B5EF4-FFF2-40B4-BE49-F238E27FC236}">
                    <a16:creationId xmlns:a16="http://schemas.microsoft.com/office/drawing/2014/main" id="{96F4E0C3-01F0-5EDF-147E-2CA072E12467}"/>
                  </a:ext>
                </a:extLst>
              </p:cNvPr>
              <p:cNvSpPr/>
              <p:nvPr/>
            </p:nvSpPr>
            <p:spPr>
              <a:xfrm rot="19951861">
                <a:off x="4312302" y="3096703"/>
                <a:ext cx="247953" cy="252000"/>
              </a:xfrm>
              <a:prstGeom prst="arc">
                <a:avLst>
                  <a:gd name="adj1" fmla="val 16200000"/>
                  <a:gd name="adj2" fmla="val 3338806"/>
                </a:avLst>
              </a:prstGeom>
              <a:noFill/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B5534458-09AA-2C2C-30C7-BBA3F5F30BF1}"/>
                  </a:ext>
                </a:extLst>
              </p:cNvPr>
              <p:cNvSpPr/>
              <p:nvPr/>
            </p:nvSpPr>
            <p:spPr>
              <a:xfrm>
                <a:off x="4509128" y="3257552"/>
                <a:ext cx="72000" cy="72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4B115D6C-A9CC-B535-C6AB-0DFA62C558C1}"/>
                </a:ext>
              </a:extLst>
            </p:cNvPr>
            <p:cNvGrpSpPr/>
            <p:nvPr/>
          </p:nvGrpSpPr>
          <p:grpSpPr>
            <a:xfrm>
              <a:off x="890378" y="1504212"/>
              <a:ext cx="867649" cy="537207"/>
              <a:chOff x="881234" y="1504212"/>
              <a:chExt cx="867649" cy="537207"/>
            </a:xfrm>
          </p:grpSpPr>
          <p:sp>
            <p:nvSpPr>
              <p:cNvPr id="38" name="弧形 37">
                <a:extLst>
                  <a:ext uri="{FF2B5EF4-FFF2-40B4-BE49-F238E27FC236}">
                    <a16:creationId xmlns:a16="http://schemas.microsoft.com/office/drawing/2014/main" id="{EBE0F8B7-0F89-59D8-81D2-8CDB75D2FA0F}"/>
                  </a:ext>
                </a:extLst>
              </p:cNvPr>
              <p:cNvSpPr/>
              <p:nvPr/>
            </p:nvSpPr>
            <p:spPr>
              <a:xfrm rot="20034272" flipH="1" flipV="1">
                <a:off x="881234" y="1504212"/>
                <a:ext cx="867649" cy="537207"/>
              </a:xfrm>
              <a:prstGeom prst="arc">
                <a:avLst>
                  <a:gd name="adj1" fmla="val 18164500"/>
                  <a:gd name="adj2" fmla="val 2146905"/>
                </a:avLst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7DB9C1AD-0878-0582-8706-F166660C02E8}"/>
                  </a:ext>
                </a:extLst>
              </p:cNvPr>
              <p:cNvSpPr/>
              <p:nvPr/>
            </p:nvSpPr>
            <p:spPr>
              <a:xfrm>
                <a:off x="908736" y="1628800"/>
                <a:ext cx="108000" cy="108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7" name="四角星形 55">
              <a:extLst>
                <a:ext uri="{FF2B5EF4-FFF2-40B4-BE49-F238E27FC236}">
                  <a16:creationId xmlns:a16="http://schemas.microsoft.com/office/drawing/2014/main" id="{7356CA1D-52B0-15C9-35F7-219D04C4673B}"/>
                </a:ext>
              </a:extLst>
            </p:cNvPr>
            <p:cNvSpPr/>
            <p:nvPr/>
          </p:nvSpPr>
          <p:spPr>
            <a:xfrm rot="1111108">
              <a:off x="1091682" y="1294278"/>
              <a:ext cx="72000" cy="1080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200B60D5-2CD5-7C73-EB04-DA7CFFC6528D}"/>
              </a:ext>
            </a:extLst>
          </p:cNvPr>
          <p:cNvCxnSpPr>
            <a:cxnSpLocks/>
          </p:cNvCxnSpPr>
          <p:nvPr/>
        </p:nvCxnSpPr>
        <p:spPr>
          <a:xfrm>
            <a:off x="6436587" y="3974354"/>
            <a:ext cx="288032" cy="1440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2232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76389 0.04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73142 0.0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3923 0.023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5292080" y="6211669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取材自衛福部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15896"/>
      </p:ext>
    </p:extLst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182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8681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群組 4"/>
          <p:cNvGrpSpPr/>
          <p:nvPr/>
        </p:nvGrpSpPr>
        <p:grpSpPr>
          <a:xfrm>
            <a:off x="-180528" y="0"/>
            <a:ext cx="6948264" cy="6858000"/>
            <a:chOff x="-180528" y="0"/>
            <a:chExt cx="6948264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80528" y="0"/>
              <a:ext cx="694826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文字方塊 3"/>
            <p:cNvSpPr txBox="1"/>
            <p:nvPr/>
          </p:nvSpPr>
          <p:spPr>
            <a:xfrm>
              <a:off x="395536" y="4653136"/>
              <a:ext cx="2736304" cy="830997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113</a:t>
              </a:r>
              <a:r>
                <a:rPr lang="zh-TW" altLang="en-US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年</a:t>
              </a:r>
              <a:r>
                <a:rPr lang="en-US" altLang="zh-TW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8</a:t>
              </a:r>
              <a:r>
                <a:rPr lang="zh-TW" altLang="en-US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月</a:t>
              </a:r>
              <a:r>
                <a:rPr lang="en-US" altLang="zh-TW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5</a:t>
              </a:r>
              <a:r>
                <a:rPr lang="zh-TW" altLang="en-US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日公告</a:t>
              </a:r>
              <a:endParaRPr lang="en-US" altLang="zh-TW" sz="24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>
                  <a:solidFill>
                    <a:srgbClr val="FF0000"/>
                  </a:solidFill>
                  <a:latin typeface="Microsoft YaHei" pitchFamily="34" charset="-122"/>
                  <a:ea typeface="Microsoft YaHei" pitchFamily="34" charset="-122"/>
                </a:rPr>
                <a:t>列第三級毒品管制</a:t>
              </a:r>
            </a:p>
          </p:txBody>
        </p:sp>
      </p:grpSp>
      <p:pic>
        <p:nvPicPr>
          <p:cNvPr id="3" name="圖片 2" descr="一張含有 文字, 海報, 人的臉孔, 平面設計 的圖片&#10;&#10;AI 產生的內容可能不正確。">
            <a:extLst>
              <a:ext uri="{FF2B5EF4-FFF2-40B4-BE49-F238E27FC236}">
                <a16:creationId xmlns:a16="http://schemas.microsoft.com/office/drawing/2014/main" id="{E0271FDF-4EEA-2CAF-A852-DF4559564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69482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27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5F52-DD11-18CD-18F1-E67F53BC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C514A2-467F-094B-7546-A9E6DFA8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9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圖片 1" descr="少年淪毒品工具人，混合性毒品恐致命。（圖／TVBS資料畫面）">
            <a:extLst>
              <a:ext uri="{FF2B5EF4-FFF2-40B4-BE49-F238E27FC236}">
                <a16:creationId xmlns:a16="http://schemas.microsoft.com/office/drawing/2014/main" id="{38A879C8-092B-6C74-C2C9-9524F21DC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383289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529B73C-7962-7B8C-76BD-D456BC1CB4D8}"/>
              </a:ext>
            </a:extLst>
          </p:cNvPr>
          <p:cNvSpPr/>
          <p:nvPr/>
        </p:nvSpPr>
        <p:spPr>
          <a:xfrm>
            <a:off x="516292" y="141390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zh-TW" sz="5400" b="1" kern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少年淪「販毒工具人」！</a:t>
            </a:r>
            <a:endParaRPr lang="zh-TW" alt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0171FFB-83A6-0A16-2416-923374F952EE}"/>
              </a:ext>
            </a:extLst>
          </p:cNvPr>
          <p:cNvSpPr txBox="1"/>
          <p:nvPr/>
        </p:nvSpPr>
        <p:spPr>
          <a:xfrm>
            <a:off x="522302" y="1015174"/>
            <a:ext cx="8208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青少年為賺取快錢，淪為犯罪集團的</a:t>
            </a:r>
            <a:r>
              <a:rPr lang="zh-TW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「工具人」</a:t>
            </a:r>
            <a:r>
              <a:rPr lang="zh-TW" altLang="zh-TW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，從</a:t>
            </a:r>
            <a:r>
              <a:rPr lang="zh-TW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分裝</a:t>
            </a:r>
            <a:r>
              <a:rPr lang="zh-TW" altLang="zh-TW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到</a:t>
            </a:r>
            <a:r>
              <a:rPr lang="zh-TW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販賣</a:t>
            </a:r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  <a:cs typeface="Arial" panose="020B0604020202020204" pitchFamily="34" charset="0"/>
            </a:endParaRPr>
          </a:p>
          <a:p>
            <a:r>
              <a:rPr lang="zh-TW" altLang="zh-TW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毒品，形成新型態的犯罪結構。</a:t>
            </a:r>
            <a:endParaRPr lang="zh-TW" altLang="en-US" sz="36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E13C164-D60D-5743-C760-C5EAF2EADC23}"/>
              </a:ext>
            </a:extLst>
          </p:cNvPr>
          <p:cNvSpPr txBox="1"/>
          <p:nvPr/>
        </p:nvSpPr>
        <p:spPr>
          <a:xfrm>
            <a:off x="7020272" y="664517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C9900"/>
                </a:solidFill>
              </a:rPr>
              <a:t>取材自</a:t>
            </a:r>
            <a:r>
              <a:rPr lang="en-US" altLang="zh-TW" b="1" dirty="0">
                <a:solidFill>
                  <a:srgbClr val="CC9900"/>
                </a:solidFill>
              </a:rPr>
              <a:t>TVBS</a:t>
            </a:r>
            <a:r>
              <a:rPr lang="zh-TW" altLang="en-US" b="1" dirty="0">
                <a:solidFill>
                  <a:srgbClr val="CC9900"/>
                </a:solidFill>
              </a:rPr>
              <a:t>新聞</a:t>
            </a:r>
          </a:p>
        </p:txBody>
      </p:sp>
    </p:spTree>
    <p:extLst>
      <p:ext uri="{BB962C8B-B14F-4D97-AF65-F5344CB8AC3E}">
        <p14:creationId xmlns:p14="http://schemas.microsoft.com/office/powerpoint/2010/main" val="3748971989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32A9-6076-71DC-DC04-E10C66C7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0E5B9-685A-585D-9650-C78C07F4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C331537-1182-E309-5678-CC6437221A82}"/>
              </a:ext>
            </a:extLst>
          </p:cNvPr>
          <p:cNvSpPr txBox="1"/>
          <p:nvPr/>
        </p:nvSpPr>
        <p:spPr>
          <a:xfrm>
            <a:off x="77471" y="29881"/>
            <a:ext cx="434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「吩坦</a:t>
            </a:r>
            <a:r>
              <a:rPr lang="en-US" altLang="zh-TW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芬太</a:t>
            </a:r>
            <a:r>
              <a:rPr lang="en-US" altLang="zh-TW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尼」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4ABF459-8898-9AAF-1849-C147739E05F7}"/>
              </a:ext>
            </a:extLst>
          </p:cNvPr>
          <p:cNvSpPr txBox="1"/>
          <p:nvPr/>
        </p:nvSpPr>
        <p:spPr>
          <a:xfrm>
            <a:off x="107504" y="666879"/>
            <a:ext cx="456005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原本是</a:t>
            </a:r>
            <a:r>
              <a:rPr lang="zh-TW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強效止痛劑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，成癮性高，號稱</a:t>
            </a:r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海洛因</a:t>
            </a:r>
            <a:r>
              <a:rPr lang="en-US" altLang="zh-TW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2.0</a:t>
            </a:r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，只要</a:t>
            </a:r>
            <a:r>
              <a:rPr lang="en-US" altLang="zh-TW" sz="2400" b="1" u="sng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400" b="1" u="sng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毫克就能致命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，成癮者吸食後會進入</a:t>
            </a:r>
            <a:r>
              <a:rPr lang="zh-TW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「半夢半醒」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狀態，呈現</a:t>
            </a:r>
            <a:r>
              <a:rPr lang="zh-TW" altLang="en-US" sz="2000" b="1" u="sng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彎腰行走的姿勢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，被稱作「吩坦</a:t>
            </a:r>
            <a:r>
              <a:rPr lang="en-US" altLang="zh-TW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芬太</a:t>
            </a:r>
            <a:r>
              <a:rPr lang="en-US" altLang="zh-TW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尼彎折」，美國不少大城市，還出現「喪屍街」的景象。</a:t>
            </a:r>
            <a:endParaRPr lang="en-US" altLang="zh-TW" sz="2000" b="1" dirty="0">
              <a:solidFill>
                <a:srgbClr val="13131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，近期氾濫的莫過於是</a:t>
            </a:r>
            <a:r>
              <a:rPr lang="zh-TW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依托咪酯</a:t>
            </a:r>
            <a:r>
              <a:rPr lang="zh-TW" altLang="en-US" sz="2000" b="1" dirty="0">
                <a:solidFill>
                  <a:srgbClr val="13131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「喪屍菸彈」。</a:t>
            </a:r>
            <a:endParaRPr lang="zh-TW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5C6EB42-E53A-3721-16A4-83882D10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2312"/>
            <a:ext cx="4691400" cy="330035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937D5AF-E6FD-3DCA-1222-E840F2F63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368" y="3529201"/>
            <a:ext cx="4282664" cy="342346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3563F25-63F0-FC27-53CA-BA0601E3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530" y="20547"/>
            <a:ext cx="4306502" cy="33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9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642194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英女笑氣成癮一週吸</a:t>
            </a:r>
            <a:r>
              <a:rPr lang="en-US" altLang="zh-TW" b="1" dirty="0"/>
              <a:t>600</a:t>
            </a:r>
            <a:r>
              <a:rPr lang="zh-TW" altLang="en-US" b="1" dirty="0"/>
              <a:t>罐 下半身癱瘓坐輪椅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4355976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文字方塊 4"/>
          <p:cNvSpPr txBox="1"/>
          <p:nvPr/>
        </p:nvSpPr>
        <p:spPr>
          <a:xfrm>
            <a:off x="7092280" y="62373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i="1" dirty="0"/>
              <a:t>取材自自由時報</a:t>
            </a:r>
          </a:p>
        </p:txBody>
      </p:sp>
      <p:sp>
        <p:nvSpPr>
          <p:cNvPr id="6" name="矩形 5"/>
          <p:cNvSpPr/>
          <p:nvPr/>
        </p:nvSpPr>
        <p:spPr>
          <a:xfrm>
            <a:off x="4427984" y="260648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zh-TW" altLang="en-US" sz="3700" b="1" dirty="0"/>
              <a:t>牲畜鎮定劑濫用身體潰爛 美國毒蟲上演陰屍路</a:t>
            </a:r>
            <a:r>
              <a:rPr lang="en-US" altLang="zh-TW" sz="3700" b="1" dirty="0"/>
              <a:t>….</a:t>
            </a:r>
            <a:r>
              <a:rPr lang="zh-TW" altLang="en-US" sz="4000" dirty="0"/>
              <a:t>賽拉嗪</a:t>
            </a:r>
            <a:endParaRPr lang="zh-TW" altLang="en-US" sz="37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8716" y="1988840"/>
            <a:ext cx="470666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00593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4DFDD6-56BC-8F16-357E-9E7F9B08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20548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791784"/>
            <a:ext cx="3937447" cy="242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16632" y="29506"/>
            <a:ext cx="84786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不給錢就報警</a:t>
            </a:r>
            <a:r>
              <a:rPr lang="en-US" altLang="zh-TW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</a:p>
          <a:p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誘學生</a:t>
            </a:r>
            <a:r>
              <a:rPr lang="zh-TW" altLang="en-US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試喝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「滲毒飲料」再勒索家長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2960" y="4309688"/>
            <a:ext cx="4251527" cy="25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9015" y="1791784"/>
            <a:ext cx="4725473" cy="242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293096"/>
            <a:ext cx="4423479" cy="25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24"/>
          <p:cNvSpPr txBox="1"/>
          <p:nvPr/>
        </p:nvSpPr>
        <p:spPr>
          <a:xfrm>
            <a:off x="7062173" y="6449120"/>
            <a:ext cx="1984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b="1" dirty="0">
                <a:solidFill>
                  <a:srgbClr val="0000FF"/>
                </a:solidFill>
              </a:rPr>
              <a:t>取材自</a:t>
            </a:r>
            <a:r>
              <a:rPr lang="en-US" altLang="zh-TW" sz="1350" b="1" dirty="0">
                <a:solidFill>
                  <a:srgbClr val="0000FF"/>
                </a:solidFill>
              </a:rPr>
              <a:t>TVBS</a:t>
            </a:r>
            <a:r>
              <a:rPr lang="zh-TW" altLang="en-US" sz="1350" b="1" dirty="0">
                <a:solidFill>
                  <a:srgbClr val="0000FF"/>
                </a:solidFill>
              </a:rPr>
              <a:t>新聞網報導</a:t>
            </a:r>
          </a:p>
        </p:txBody>
      </p:sp>
    </p:spTree>
  </p:cSld>
  <p:clrMapOvr>
    <a:masterClrMapping/>
  </p:clrMapOvr>
  <p:transition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文字方塊 5"/>
          <p:cNvSpPr txBox="1">
            <a:spLocks noChangeArrowheads="1"/>
          </p:cNvSpPr>
          <p:nvPr/>
        </p:nvSpPr>
        <p:spPr bwMode="auto">
          <a:xfrm>
            <a:off x="0" y="-2738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/>
            <a:r>
              <a:rPr lang="zh-TW" altLang="en-US" sz="3200" b="1" dirty="0">
                <a:latin typeface="Microsoft YaHei" pitchFamily="34" charset="-122"/>
                <a:ea typeface="Microsoft YaHei" pitchFamily="34" charset="-122"/>
              </a:rPr>
              <a:t>大麻特徵：</a:t>
            </a:r>
            <a:endParaRPr lang="en-US" altLang="zh-TW" sz="3200" b="1" dirty="0">
              <a:latin typeface="Microsoft YaHei" pitchFamily="34" charset="-122"/>
              <a:ea typeface="Microsoft YaHei" pitchFamily="34" charset="-122"/>
            </a:endParaRPr>
          </a:p>
          <a:p>
            <a:pPr marL="265113" indent="-265113"/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◎莖直立，密生細柔毛。</a:t>
            </a:r>
            <a:endParaRPr lang="en-US" altLang="zh-TW" sz="3200" dirty="0">
              <a:latin typeface="Microsoft YaHei" pitchFamily="34" charset="-122"/>
              <a:ea typeface="Microsoft YaHei" pitchFamily="34" charset="-122"/>
            </a:endParaRPr>
          </a:p>
          <a:p>
            <a:pPr marL="265113" indent="-265113"/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◎葉呈掌狀、具長葉柄，每一複葉呈奇數對稱，有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葉、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葉、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葉、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葉及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葉等。</a:t>
            </a:r>
            <a:endParaRPr lang="en-US" altLang="zh-TW" sz="3200" dirty="0">
              <a:latin typeface="Microsoft YaHei" pitchFamily="34" charset="-122"/>
              <a:ea typeface="Microsoft YaHei" pitchFamily="34" charset="-122"/>
            </a:endParaRPr>
          </a:p>
          <a:p>
            <a:pPr marL="265113" indent="-265113"/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◎葉片如披針形，先端漸尖，邊緣呈粗鋸齒。</a:t>
            </a:r>
            <a:endParaRPr lang="en-US" altLang="zh-TW" sz="3200" dirty="0">
              <a:latin typeface="Microsoft YaHei" pitchFamily="34" charset="-122"/>
              <a:ea typeface="Microsoft YaHei" pitchFamily="34" charset="-122"/>
            </a:endParaRPr>
          </a:p>
          <a:p>
            <a:pPr marL="265113" indent="-265113"/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◎單一植株，可同時具有「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葉」和「</a:t>
            </a:r>
            <a:r>
              <a:rPr lang="en-US" altLang="zh-TW" sz="3200" dirty="0"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TW" altLang="en-US" sz="3200" dirty="0">
                <a:latin typeface="Microsoft YaHei" pitchFamily="34" charset="-122"/>
                <a:ea typeface="Microsoft YaHei" pitchFamily="34" charset="-122"/>
              </a:rPr>
              <a:t>葉」之葉片。</a:t>
            </a:r>
          </a:p>
        </p:txBody>
      </p:sp>
      <p:grpSp>
        <p:nvGrpSpPr>
          <p:cNvPr id="2" name="群組 75"/>
          <p:cNvGrpSpPr>
            <a:grpSpLocks/>
          </p:cNvGrpSpPr>
          <p:nvPr/>
        </p:nvGrpSpPr>
        <p:grpSpPr bwMode="auto">
          <a:xfrm>
            <a:off x="82061" y="3140969"/>
            <a:ext cx="8964488" cy="3650342"/>
            <a:chOff x="1691680" y="3133183"/>
            <a:chExt cx="5112568" cy="3241132"/>
          </a:xfrm>
          <a:solidFill>
            <a:srgbClr val="FFFF00"/>
          </a:solidFill>
        </p:grpSpPr>
        <p:sp>
          <p:nvSpPr>
            <p:cNvPr id="2054" name="文字方塊 20"/>
            <p:cNvSpPr txBox="1">
              <a:spLocks noChangeArrowheads="1"/>
            </p:cNvSpPr>
            <p:nvPr/>
          </p:nvSpPr>
          <p:spPr bwMode="auto">
            <a:xfrm>
              <a:off x="3015248" y="5882421"/>
              <a:ext cx="2628548" cy="4918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 sz="3000">
                  <a:latin typeface="標楷體" pitchFamily="65" charset="-120"/>
                  <a:ea typeface="標楷體" pitchFamily="65" charset="-120"/>
                </a:rPr>
                <a:t>葉片數左右對稱</a:t>
              </a:r>
              <a:r>
                <a:rPr lang="en-US" altLang="zh-TW" sz="3000"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3000">
                  <a:latin typeface="標楷體" pitchFamily="65" charset="-120"/>
                  <a:ea typeface="標楷體" pitchFamily="65" charset="-120"/>
                </a:rPr>
                <a:t>圖為</a:t>
              </a:r>
              <a:r>
                <a:rPr lang="en-US" altLang="zh-TW" sz="3000">
                  <a:latin typeface="標楷體" pitchFamily="65" charset="-120"/>
                  <a:ea typeface="標楷體" pitchFamily="65" charset="-120"/>
                </a:rPr>
                <a:t>7</a:t>
              </a:r>
              <a:r>
                <a:rPr lang="zh-TW" altLang="en-US" sz="3000">
                  <a:latin typeface="標楷體" pitchFamily="65" charset="-120"/>
                  <a:ea typeface="標楷體" pitchFamily="65" charset="-120"/>
                </a:rPr>
                <a:t>葉</a:t>
              </a:r>
              <a:r>
                <a:rPr lang="en-US" altLang="zh-TW" sz="3000">
                  <a:latin typeface="標楷體" pitchFamily="65" charset="-120"/>
                  <a:ea typeface="標楷體" pitchFamily="65" charset="-120"/>
                </a:rPr>
                <a:t>)</a:t>
              </a:r>
              <a:endParaRPr lang="zh-TW" altLang="en-US" sz="300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205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3133183"/>
              <a:ext cx="5112568" cy="26853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直線接點 8"/>
            <p:cNvCxnSpPr/>
            <p:nvPr/>
          </p:nvCxnSpPr>
          <p:spPr>
            <a:xfrm>
              <a:off x="4093817" y="3261054"/>
              <a:ext cx="451738" cy="268530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prstDash val="sys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接點 51"/>
            <p:cNvCxnSpPr/>
            <p:nvPr/>
          </p:nvCxnSpPr>
          <p:spPr>
            <a:xfrm rot="5400000">
              <a:off x="4500574" y="4869048"/>
              <a:ext cx="1511230" cy="504906"/>
            </a:xfrm>
            <a:prstGeom prst="bentConnector3">
              <a:avLst>
                <a:gd name="adj1" fmla="val 83142"/>
              </a:avLst>
            </a:prstGeom>
            <a:grpFill/>
            <a:ln w="28575">
              <a:solidFill>
                <a:srgbClr val="FF0000"/>
              </a:solidFill>
              <a:prstDash val="sysDot"/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>
              <a:off x="5161563" y="5306998"/>
              <a:ext cx="347077" cy="138336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/>
            <p:cNvCxnSpPr/>
            <p:nvPr/>
          </p:nvCxnSpPr>
          <p:spPr>
            <a:xfrm flipV="1">
              <a:off x="4627690" y="5454860"/>
              <a:ext cx="880950" cy="43946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肘形接點 63"/>
            <p:cNvCxnSpPr/>
            <p:nvPr/>
          </p:nvCxnSpPr>
          <p:spPr>
            <a:xfrm rot="16200000" flipH="1">
              <a:off x="2915980" y="4869018"/>
              <a:ext cx="1366774" cy="792290"/>
            </a:xfrm>
            <a:prstGeom prst="bentConnector3">
              <a:avLst>
                <a:gd name="adj1" fmla="val 79407"/>
              </a:avLst>
            </a:prstGeom>
            <a:grpFill/>
            <a:ln w="28575">
              <a:solidFill>
                <a:srgbClr val="FF0000"/>
              </a:solidFill>
              <a:prstDash val="sysDot"/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/>
            <p:nvPr/>
          </p:nvCxnSpPr>
          <p:spPr>
            <a:xfrm flipH="1">
              <a:off x="3203223" y="5498806"/>
              <a:ext cx="1136997" cy="162421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H="1">
              <a:off x="3203223" y="5370934"/>
              <a:ext cx="520990" cy="290291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0667233"/>
      </p:ext>
    </p:extLst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39754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971600" y="3429000"/>
            <a:ext cx="231291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瓣裂掌狀複葉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615" y="3802184"/>
            <a:ext cx="4176464" cy="27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5868144" y="3398014"/>
            <a:ext cx="22322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瓣裂掌狀複葉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48" y="620713"/>
            <a:ext cx="4458652" cy="2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619672" y="229662"/>
            <a:ext cx="20162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瓣裂掌狀複葉</a:t>
            </a:r>
          </a:p>
        </p:txBody>
      </p:sp>
      <p:pic>
        <p:nvPicPr>
          <p:cNvPr id="3080" name="Picture 2" descr="\\10.134.8.213\鑑識科\01 鑑識科\04 109年勘察案件\上半年度\14-109-03-13 查獲蘇堂因種植大麻案及持有改造手槍案(含)\1 現場照片\IMG_4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20688"/>
            <a:ext cx="4104456" cy="2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5724128" y="229662"/>
            <a:ext cx="20882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瓣裂掌狀複葉</a:t>
            </a:r>
          </a:p>
        </p:txBody>
      </p:sp>
    </p:spTree>
    <p:extLst>
      <p:ext uri="{BB962C8B-B14F-4D97-AF65-F5344CB8AC3E}">
        <p14:creationId xmlns:p14="http://schemas.microsoft.com/office/powerpoint/2010/main" val="2571650958"/>
      </p:ext>
    </p:extLst>
  </p:cSld>
  <p:clrMapOvr>
    <a:masterClrMapping/>
  </p:clrMapOvr>
  <p:transition>
    <p:cover dir="l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3501008"/>
            <a:ext cx="4392488" cy="32849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716016" cy="331656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189872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115727" y="2852936"/>
            <a:ext cx="3028273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1547664" y="332656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zh-TW" altLang="en-US" sz="80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新興 </a:t>
            </a:r>
            <a:r>
              <a:rPr lang="zh-TW" altLang="en-US" sz="6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毒品特性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55576" y="1484784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華康POP1體W9(P)" pitchFamily="82" charset="-120"/>
                <a:ea typeface="華康POP1體W9(P)" pitchFamily="82" charset="-120"/>
              </a:rPr>
              <a:t>1</a:t>
            </a:r>
            <a:r>
              <a:rPr lang="zh-TW" altLang="en-US" sz="6000" dirty="0">
                <a:latin typeface="華康POP1體W9(P)" pitchFamily="82" charset="-120"/>
                <a:ea typeface="華康POP1體W9(P)" pitchFamily="82" charset="-120"/>
              </a:rPr>
              <a:t>、致死率高</a:t>
            </a:r>
            <a:endParaRPr lang="en-US" altLang="zh-TW" sz="6000" dirty="0">
              <a:latin typeface="華康POP1體W9(P)" pitchFamily="82" charset="-120"/>
              <a:ea typeface="華康POP1體W9(P)" pitchFamily="82" charset="-120"/>
            </a:endParaRPr>
          </a:p>
          <a:p>
            <a:r>
              <a:rPr lang="en-US" altLang="zh-TW" sz="6000" dirty="0">
                <a:latin typeface="華康POP1體W9(P)" pitchFamily="82" charset="-120"/>
                <a:ea typeface="華康POP1體W9(P)" pitchFamily="82" charset="-120"/>
              </a:rPr>
              <a:t>2</a:t>
            </a:r>
            <a:r>
              <a:rPr lang="zh-TW" altLang="en-US" sz="6000" dirty="0">
                <a:latin typeface="華康POP1體W9(P)" pitchFamily="82" charset="-120"/>
                <a:ea typeface="華康POP1體W9(P)" pitchFamily="82" charset="-120"/>
              </a:rPr>
              <a:t>、不當引導</a:t>
            </a:r>
            <a:endParaRPr lang="en-US" altLang="zh-TW" sz="6000" dirty="0">
              <a:latin typeface="華康POP1體W9(P)" pitchFamily="82" charset="-120"/>
              <a:ea typeface="華康POP1體W9(P)" pitchFamily="82" charset="-120"/>
            </a:endParaRPr>
          </a:p>
          <a:p>
            <a:r>
              <a:rPr lang="en-US" altLang="zh-TW" sz="6000" dirty="0">
                <a:latin typeface="華康POP1體W9(P)" pitchFamily="82" charset="-120"/>
                <a:ea typeface="華康POP1體W9(P)" pitchFamily="82" charset="-120"/>
              </a:rPr>
              <a:t>3</a:t>
            </a:r>
            <a:r>
              <a:rPr lang="zh-TW" altLang="en-US" sz="6000" dirty="0">
                <a:latin typeface="華康POP1體W9(P)" pitchFamily="82" charset="-120"/>
                <a:ea typeface="華康POP1體W9(P)" pitchFamily="82" charset="-120"/>
              </a:rPr>
              <a:t>、施用方式</a:t>
            </a:r>
            <a:endParaRPr lang="en-US" altLang="zh-TW" sz="6000" dirty="0">
              <a:latin typeface="華康POP1體W9(P)" pitchFamily="82" charset="-120"/>
              <a:ea typeface="華康POP1體W9(P)" pitchFamily="82" charset="-120"/>
            </a:endParaRPr>
          </a:p>
          <a:p>
            <a:r>
              <a:rPr lang="en-US" altLang="zh-TW" sz="6000" dirty="0">
                <a:latin typeface="華康POP1體W9(P)" pitchFamily="82" charset="-120"/>
                <a:ea typeface="華康POP1體W9(P)" pitchFamily="82" charset="-120"/>
              </a:rPr>
              <a:t>4</a:t>
            </a:r>
            <a:r>
              <a:rPr lang="zh-TW" altLang="en-US" sz="6000" dirty="0">
                <a:latin typeface="華康POP1體W9(P)" pitchFamily="82" charset="-120"/>
                <a:ea typeface="華康POP1體W9(P)" pitchFamily="82" charset="-120"/>
              </a:rPr>
              <a:t>、改變包裝型態、  </a:t>
            </a:r>
            <a:endParaRPr lang="en-US" altLang="zh-TW" sz="6000" dirty="0">
              <a:latin typeface="華康POP1體W9(P)" pitchFamily="82" charset="-120"/>
              <a:ea typeface="華康POP1體W9(P)" pitchFamily="82" charset="-120"/>
            </a:endParaRPr>
          </a:p>
          <a:p>
            <a:r>
              <a:rPr lang="zh-TW" altLang="en-US" sz="6000" dirty="0">
                <a:latin typeface="華康POP1體W9(P)" pitchFamily="82" charset="-120"/>
                <a:ea typeface="華康POP1體W9(P)" pitchFamily="82" charset="-120"/>
              </a:rPr>
              <a:t>      降低戒心</a:t>
            </a:r>
          </a:p>
        </p:txBody>
      </p:sp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EFF6246-0C2E-9DC3-D797-C5515BD459CA}"/>
              </a:ext>
            </a:extLst>
          </p:cNvPr>
          <p:cNvSpPr/>
          <p:nvPr/>
        </p:nvSpPr>
        <p:spPr>
          <a:xfrm>
            <a:off x="-108520" y="0"/>
            <a:ext cx="9145015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10988ED-4D44-BCA1-54D7-198CD0F1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036495" cy="6309319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D64030F2-7A99-CAE9-F25E-AF183B63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67" y="-131160"/>
            <a:ext cx="6732240" cy="871538"/>
          </a:xfrm>
        </p:spPr>
        <p:txBody>
          <a:bodyPr/>
          <a:lstStyle/>
          <a:p>
            <a:r>
              <a:rPr lang="zh-TW" altLang="en-US" sz="3400" dirty="0">
                <a:solidFill>
                  <a:srgbClr val="C00000"/>
                </a:solidFill>
              </a:rPr>
              <a:t>常見濫用藥物、相關法令及其刑責</a:t>
            </a:r>
          </a:p>
        </p:txBody>
      </p:sp>
    </p:spTree>
    <p:extLst>
      <p:ext uri="{BB962C8B-B14F-4D97-AF65-F5344CB8AC3E}">
        <p14:creationId xmlns:p14="http://schemas.microsoft.com/office/powerpoint/2010/main" val="1211130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24FFC-AD56-5676-93D9-65D1378B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03B1DA-E214-EFA2-F439-28C02E56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794308-5595-0BB7-47A5-0576CEE7B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0"/>
            <a:ext cx="9144000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9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680CF-218C-1750-E179-372A51BE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B362526-6B4E-3FE8-C6CB-5659D3B2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247DCA2-85F5-ADE1-431D-05521267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0"/>
            <a:ext cx="9143999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94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1AB2A-7664-7866-8551-C7D5568D8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7B119E-A979-8272-32B4-8A662454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E8F952A-726E-21D6-24F8-A133FE858A37}"/>
              </a:ext>
            </a:extLst>
          </p:cNvPr>
          <p:cNvSpPr/>
          <p:nvPr/>
        </p:nvSpPr>
        <p:spPr>
          <a:xfrm>
            <a:off x="-261135" y="-123914"/>
            <a:ext cx="79208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8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防詐</a:t>
            </a:r>
            <a:r>
              <a:rPr lang="zh-TW" altLang="en-US" sz="12000" b="1" cap="none" spc="50" dirty="0">
                <a:ln w="11430"/>
                <a:solidFill>
                  <a:srgbClr val="66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金鐘罩</a:t>
            </a:r>
          </a:p>
        </p:txBody>
      </p:sp>
      <p:pic>
        <p:nvPicPr>
          <p:cNvPr id="4" name="圖片 3" descr="一張含有 文字, 人的臉孔, 海報, 螢幕擷取畫面 的圖片&#10;&#10;AI 產生的內容可能不正確。">
            <a:extLst>
              <a:ext uri="{FF2B5EF4-FFF2-40B4-BE49-F238E27FC236}">
                <a16:creationId xmlns:a16="http://schemas.microsoft.com/office/drawing/2014/main" id="{A070FB10-5A42-71B1-077D-486F75E6C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26" y="1982980"/>
            <a:ext cx="3086599" cy="4686380"/>
          </a:xfrm>
          <a:prstGeom prst="rect">
            <a:avLst/>
          </a:prstGeom>
        </p:spPr>
      </p:pic>
      <p:pic>
        <p:nvPicPr>
          <p:cNvPr id="5" name="圖片 4" descr="一張含有 文字, 人員, 人的臉孔, 平面設計 的圖片&#10;&#10;AI 產生的內容可能不正確。">
            <a:extLst>
              <a:ext uri="{FF2B5EF4-FFF2-40B4-BE49-F238E27FC236}">
                <a16:creationId xmlns:a16="http://schemas.microsoft.com/office/drawing/2014/main" id="{E381F1E9-41A9-FD78-A57A-8955295C0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" y="2093833"/>
            <a:ext cx="2492837" cy="2254444"/>
          </a:xfrm>
          <a:prstGeom prst="rect">
            <a:avLst/>
          </a:prstGeom>
        </p:spPr>
      </p:pic>
      <p:pic>
        <p:nvPicPr>
          <p:cNvPr id="6" name="圖片 5" descr="一張含有 文字, 螢幕擷取畫面, 平面設計, 圖形 的圖片&#10;&#10;AI 產生的內容可能不正確。">
            <a:extLst>
              <a:ext uri="{FF2B5EF4-FFF2-40B4-BE49-F238E27FC236}">
                <a16:creationId xmlns:a16="http://schemas.microsoft.com/office/drawing/2014/main" id="{607DE68C-371E-FF59-102F-20EC054DF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298" r="-142" b="7399"/>
          <a:stretch>
            <a:fillRect/>
          </a:stretch>
        </p:blipFill>
        <p:spPr>
          <a:xfrm>
            <a:off x="5702825" y="1982980"/>
            <a:ext cx="3377012" cy="468637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C8E137-F0FA-F726-73A7-802AA6D23CBC}"/>
              </a:ext>
            </a:extLst>
          </p:cNvPr>
          <p:cNvSpPr/>
          <p:nvPr/>
        </p:nvSpPr>
        <p:spPr>
          <a:xfrm>
            <a:off x="5691250" y="2924943"/>
            <a:ext cx="3301273" cy="505835"/>
          </a:xfrm>
          <a:prstGeom prst="rect">
            <a:avLst/>
          </a:prstGeom>
          <a:noFill/>
          <a:ln w="76200">
            <a:solidFill>
              <a:srgbClr val="00FF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4C1DCC-B2DC-5A68-037F-E0F00BD21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901" l="10000" r="90769">
                        <a14:foregroundMark x1="90769" y1="28119" x2="90769" y2="28119"/>
                        <a14:backgroundMark x1="17564" y1="13663" x2="17179" y2="13465"/>
                        <a14:backgroundMark x1="7564" y1="50297" x2="7564" y2="50297"/>
                        <a14:backgroundMark x1="41795" y1="84554" x2="43462" y2="84554"/>
                        <a14:backgroundMark x1="76154" y1="72079" x2="75513" y2="68119"/>
                        <a14:backgroundMark x1="76410" y1="55644" x2="76795" y2="53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54182">
            <a:off x="930164" y="5304083"/>
            <a:ext cx="1909080" cy="12360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A40FD5-A5AC-C01A-6EF9-88C29737B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901" l="10000" r="90769">
                        <a14:foregroundMark x1="90769" y1="28119" x2="90769" y2="28119"/>
                        <a14:backgroundMark x1="17564" y1="13663" x2="17179" y2="13465"/>
                        <a14:backgroundMark x1="7564" y1="50297" x2="7564" y2="50297"/>
                        <a14:backgroundMark x1="41795" y1="84554" x2="43462" y2="84554"/>
                        <a14:backgroundMark x1="76154" y1="72079" x2="75513" y2="68119"/>
                        <a14:backgroundMark x1="76410" y1="55644" x2="76795" y2="53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50631">
            <a:off x="4271537" y="3662071"/>
            <a:ext cx="1909080" cy="1236007"/>
          </a:xfrm>
          <a:prstGeom prst="rect">
            <a:avLst/>
          </a:prstGeom>
        </p:spPr>
      </p:pic>
      <p:sp>
        <p:nvSpPr>
          <p:cNvPr id="10" name="想法泡泡: 雲朵 9">
            <a:extLst>
              <a:ext uri="{FF2B5EF4-FFF2-40B4-BE49-F238E27FC236}">
                <a16:creationId xmlns:a16="http://schemas.microsoft.com/office/drawing/2014/main" id="{75482BB5-2547-BEA9-ACBD-3DD067F86879}"/>
              </a:ext>
            </a:extLst>
          </p:cNvPr>
          <p:cNvSpPr/>
          <p:nvPr/>
        </p:nvSpPr>
        <p:spPr>
          <a:xfrm>
            <a:off x="47598" y="4509686"/>
            <a:ext cx="1885338" cy="1158197"/>
          </a:xfrm>
          <a:prstGeom prst="cloudCallout">
            <a:avLst>
              <a:gd name="adj1" fmla="val 11425"/>
              <a:gd name="adj2" fmla="val -61462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7AD3AE-A03F-4440-E9FC-894592460163}"/>
              </a:ext>
            </a:extLst>
          </p:cNvPr>
          <p:cNvSpPr/>
          <p:nvPr/>
        </p:nvSpPr>
        <p:spPr>
          <a:xfrm>
            <a:off x="205437" y="4620551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/>
                <a:solidFill>
                  <a:srgbClr val="66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掃我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71CBE9-9983-A96F-4709-B3D474F5F7B9}"/>
              </a:ext>
            </a:extLst>
          </p:cNvPr>
          <p:cNvSpPr/>
          <p:nvPr/>
        </p:nvSpPr>
        <p:spPr>
          <a:xfrm>
            <a:off x="2604651" y="4950616"/>
            <a:ext cx="2615422" cy="50583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DAA8E7B-FE5A-2C32-2A1F-D9F75C65750E}"/>
              </a:ext>
            </a:extLst>
          </p:cNvPr>
          <p:cNvGrpSpPr/>
          <p:nvPr/>
        </p:nvGrpSpPr>
        <p:grpSpPr>
          <a:xfrm>
            <a:off x="443245" y="5752821"/>
            <a:ext cx="626368" cy="769441"/>
            <a:chOff x="-2340768" y="2371527"/>
            <a:chExt cx="626368" cy="769441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D21857A5-A777-EADC-A9ED-C5F69F86C745}"/>
                </a:ext>
              </a:extLst>
            </p:cNvPr>
            <p:cNvSpPr/>
            <p:nvPr/>
          </p:nvSpPr>
          <p:spPr>
            <a:xfrm>
              <a:off x="-2340768" y="2420887"/>
              <a:ext cx="626368" cy="58734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C30D7D5-5B0F-213B-B709-5AB1C12F8D65}"/>
                </a:ext>
              </a:extLst>
            </p:cNvPr>
            <p:cNvSpPr txBox="1"/>
            <p:nvPr/>
          </p:nvSpPr>
          <p:spPr>
            <a:xfrm>
              <a:off x="-2293843" y="2371527"/>
              <a:ext cx="5325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52207C0-F5AF-7680-103A-FFE66EA08421}"/>
              </a:ext>
            </a:extLst>
          </p:cNvPr>
          <p:cNvGrpSpPr/>
          <p:nvPr/>
        </p:nvGrpSpPr>
        <p:grpSpPr>
          <a:xfrm>
            <a:off x="3912362" y="4264497"/>
            <a:ext cx="626368" cy="769441"/>
            <a:chOff x="-2340768" y="2371527"/>
            <a:chExt cx="626368" cy="769441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BEEA07E6-1034-E041-F5BD-B4D9B3B4E440}"/>
                </a:ext>
              </a:extLst>
            </p:cNvPr>
            <p:cNvSpPr/>
            <p:nvPr/>
          </p:nvSpPr>
          <p:spPr>
            <a:xfrm>
              <a:off x="-2340768" y="2420887"/>
              <a:ext cx="626368" cy="58734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A40077D1-DC94-23E3-7F49-CFEA39F4F050}"/>
                </a:ext>
              </a:extLst>
            </p:cNvPr>
            <p:cNvSpPr txBox="1"/>
            <p:nvPr/>
          </p:nvSpPr>
          <p:spPr>
            <a:xfrm>
              <a:off x="-2293843" y="2371527"/>
              <a:ext cx="5325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1" name="圖片 20" descr="一張含有 美工圖案, 圖形, 設計 的圖片&#10;&#10;AI 產生的內容可能不正確。">
            <a:extLst>
              <a:ext uri="{FF2B5EF4-FFF2-40B4-BE49-F238E27FC236}">
                <a16:creationId xmlns:a16="http://schemas.microsoft.com/office/drawing/2014/main" id="{705FEE8D-8F75-4D6E-0B01-9EA551CB8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8954">
            <a:off x="7879303" y="2204547"/>
            <a:ext cx="1039946" cy="62160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130276C-7BBD-F1CE-D85B-4ACF8A66C19B}"/>
              </a:ext>
            </a:extLst>
          </p:cNvPr>
          <p:cNvSpPr/>
          <p:nvPr/>
        </p:nvSpPr>
        <p:spPr>
          <a:xfrm rot="21081181">
            <a:off x="7591518" y="1269177"/>
            <a:ext cx="146706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000" b="1" dirty="0">
                <a:ln/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  <a:r>
              <a:rPr lang="zh-TW" altLang="en-US" sz="5000" b="1" cap="none" spc="0" dirty="0">
                <a:ln/>
                <a:solidFill>
                  <a:srgbClr val="92D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</a:t>
            </a:r>
          </a:p>
        </p:txBody>
      </p:sp>
    </p:spTree>
    <p:extLst>
      <p:ext uri="{BB962C8B-B14F-4D97-AF65-F5344CB8AC3E}">
        <p14:creationId xmlns:p14="http://schemas.microsoft.com/office/powerpoint/2010/main" val="6250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512F-539D-5D07-6EA8-3E6C5714A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3CDABF2-4662-3896-3F7B-04006F3F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 descr="一張含有 文字, 人員, 人的臉孔, 平面設計 的圖片&#10;&#10;AI 產生的內容可能不正確。">
            <a:extLst>
              <a:ext uri="{FF2B5EF4-FFF2-40B4-BE49-F238E27FC236}">
                <a16:creationId xmlns:a16="http://schemas.microsoft.com/office/drawing/2014/main" id="{5661D3B9-42D1-CA46-E9FC-B574095DB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17164"/>
            <a:ext cx="6578378" cy="5623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9118681-235A-EAB1-9FB1-380657EC97C5}"/>
              </a:ext>
            </a:extLst>
          </p:cNvPr>
          <p:cNvSpPr/>
          <p:nvPr/>
        </p:nvSpPr>
        <p:spPr>
          <a:xfrm>
            <a:off x="63042" y="62507"/>
            <a:ext cx="90179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打開相機→點網址→屏東縣政府警察局刑警大隊→追蹤</a:t>
            </a:r>
            <a:endParaRPr lang="zh-TW" altLang="en-US" sz="2800" b="1" cap="none" spc="50" dirty="0">
              <a:ln w="11430"/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725198-8C57-5AF5-4D63-1309CBF7588C}"/>
              </a:ext>
            </a:extLst>
          </p:cNvPr>
          <p:cNvSpPr/>
          <p:nvPr/>
        </p:nvSpPr>
        <p:spPr>
          <a:xfrm>
            <a:off x="-30939" y="6240835"/>
            <a:ext cx="90179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28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打開臉書</a:t>
            </a:r>
            <a:r>
              <a:rPr lang="en-US" altLang="zh-TW" sz="28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(FB)</a:t>
            </a:r>
            <a:r>
              <a:rPr lang="zh-TW" altLang="en-US" sz="28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→屏東縣政府警察局刑警大隊→點網址</a:t>
            </a:r>
            <a:endParaRPr lang="zh-TW" altLang="en-US" sz="2800" b="1" cap="none" spc="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6830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7153CE-CC9F-2B2D-FF61-043052DC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523" y="0"/>
            <a:ext cx="9276523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A3F5A4D1-FC21-50FA-94C0-186FA2A02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89623" l="6494" r="94026">
                        <a14:foregroundMark x1="6494" y1="69811" x2="6494" y2="69811"/>
                        <a14:foregroundMark x1="94026" y1="58491" x2="94026" y2="58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14" y="-102171"/>
            <a:ext cx="3136438" cy="1214605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A0AB2BE6-3DED-92CB-E589-AC28B1754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34" b="89623" l="2833" r="95467">
                        <a14:foregroundMark x1="3399" y1="54717" x2="3399" y2="54717"/>
                        <a14:foregroundMark x1="45326" y1="84906" x2="45326" y2="84906"/>
                        <a14:foregroundMark x1="91501" y1="61321" x2="91501" y2="61321"/>
                        <a14:foregroundMark x1="95467" y1="57547" x2="95467" y2="57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6029" y="-130349"/>
            <a:ext cx="3136438" cy="1322213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FF1C14C7-E679-19BD-E265-4BE6099DC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89381" l="3599" r="99229">
                        <a14:foregroundMark x1="4370" y1="66372" x2="4370" y2="66372"/>
                        <a14:foregroundMark x1="3856" y1="51327" x2="3856" y2="51327"/>
                        <a14:foregroundMark x1="92031" y1="48673" x2="93573" y2="46903"/>
                        <a14:foregroundMark x1="99229" y1="51327" x2="99229" y2="51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557" y="5888581"/>
            <a:ext cx="5048417" cy="1137776"/>
          </a:xfrm>
          <a:prstGeom prst="rect">
            <a:avLst/>
          </a:prstGeom>
        </p:spPr>
      </p:pic>
      <p:pic>
        <p:nvPicPr>
          <p:cNvPr id="9" name="圖片 8" descr="一張含有 文字, 字型, 圖形, 螢幕擷取畫面 的圖片&#10;&#10;AI 產生的內容可能不正確。">
            <a:extLst>
              <a:ext uri="{FF2B5EF4-FFF2-40B4-BE49-F238E27FC236}">
                <a16:creationId xmlns:a16="http://schemas.microsoft.com/office/drawing/2014/main" id="{F21C51FB-829E-2DC6-51C0-83E6F089B9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29" b="89286" l="4032" r="93280">
                        <a14:foregroundMark x1="8333" y1="50893" x2="8333" y2="50893"/>
                        <a14:foregroundMark x1="4301" y1="56250" x2="4301" y2="56250"/>
                        <a14:foregroundMark x1="93280" y1="54464" x2="93280" y2="5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20" y="4797152"/>
            <a:ext cx="3743960" cy="13222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5A010AF-D30A-354D-3726-23D01BE54878}"/>
              </a:ext>
            </a:extLst>
          </p:cNvPr>
          <p:cNvSpPr/>
          <p:nvPr/>
        </p:nvSpPr>
        <p:spPr>
          <a:xfrm>
            <a:off x="6909560" y="2044267"/>
            <a:ext cx="22621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每天花</a:t>
            </a:r>
            <a:endParaRPr lang="en-US" altLang="zh-TW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5-10</a:t>
            </a:r>
          </a:p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分鐘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B1E083-2EF3-92A6-2B03-67C450672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65" y="5189506"/>
            <a:ext cx="2606295" cy="188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82AF70FD-CB3D-BC1C-6C42-C1BEA1D59A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89796" l="5000" r="96316">
                        <a14:foregroundMark x1="5526" y1="55102" x2="5526" y2="55102"/>
                        <a14:foregroundMark x1="5526" y1="55102" x2="5526" y2="55102"/>
                        <a14:foregroundMark x1="92105" y1="67347" x2="92105" y2="67347"/>
                        <a14:foregroundMark x1="96316" y1="58163" x2="96316" y2="58163"/>
                        <a14:foregroundMark x1="30789" y1="85714" x2="30789" y2="8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750" y="4350901"/>
            <a:ext cx="3611537" cy="1214604"/>
          </a:xfrm>
          <a:prstGeom prst="rect">
            <a:avLst/>
          </a:prstGeom>
        </p:spPr>
      </p:pic>
      <p:pic>
        <p:nvPicPr>
          <p:cNvPr id="50" name="圖片 49" descr="一張含有 文字, 螢幕擷取畫面, 海報, 平面設計 的圖片&#10;&#10;AI 產生的內容可能不正確。">
            <a:extLst>
              <a:ext uri="{FF2B5EF4-FFF2-40B4-BE49-F238E27FC236}">
                <a16:creationId xmlns:a16="http://schemas.microsoft.com/office/drawing/2014/main" id="{F4384CA8-401B-88FD-02A4-8E27C9F731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 b="72200"/>
          <a:stretch>
            <a:fillRect/>
          </a:stretch>
        </p:blipFill>
        <p:spPr>
          <a:xfrm>
            <a:off x="922776" y="1194162"/>
            <a:ext cx="5756162" cy="3430883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6BAD01A-DA20-3D8B-31F3-5EA35BF05C94}"/>
              </a:ext>
            </a:extLst>
          </p:cNvPr>
          <p:cNvGrpSpPr/>
          <p:nvPr/>
        </p:nvGrpSpPr>
        <p:grpSpPr>
          <a:xfrm>
            <a:off x="2924901" y="180059"/>
            <a:ext cx="3136438" cy="1214605"/>
            <a:chOff x="3018557" y="220905"/>
            <a:chExt cx="3136438" cy="121460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78B093B-548F-6B72-E144-8DC5F176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34" b="89623" l="6494" r="94026">
                          <a14:foregroundMark x1="6494" y1="69811" x2="6494" y2="69811"/>
                          <a14:foregroundMark x1="94026" y1="58491" x2="94026" y2="584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8557" y="220905"/>
              <a:ext cx="3136438" cy="121460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2859A9A-0D18-3F51-7376-7DB89F55DC18}"/>
                </a:ext>
              </a:extLst>
            </p:cNvPr>
            <p:cNvSpPr/>
            <p:nvPr/>
          </p:nvSpPr>
          <p:spPr>
            <a:xfrm>
              <a:off x="3298062" y="608744"/>
              <a:ext cx="2646878" cy="584775"/>
            </a:xfrm>
            <a:prstGeom prst="rect">
              <a:avLst/>
            </a:prstGeom>
            <a:solidFill>
              <a:srgbClr val="FF9900"/>
            </a:solidFill>
            <a:ln w="57150">
              <a:solidFill>
                <a:schemeClr val="accent3">
                  <a:lumMod val="50000"/>
                </a:schemeClr>
              </a:solidFill>
            </a:ln>
            <a:effectLst>
              <a:softEdge rad="12700"/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>
                  <a:ln w="0"/>
                  <a:solidFill>
                    <a:schemeClr val="accent6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最新詐騙數據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165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1AB2A-7664-7866-8551-C7D5568D8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7B119E-A979-8272-32B4-8A662454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20DE168-039B-5D05-6EFD-11C8A918664C}"/>
              </a:ext>
            </a:extLst>
          </p:cNvPr>
          <p:cNvSpPr/>
          <p:nvPr/>
        </p:nvSpPr>
        <p:spPr>
          <a:xfrm>
            <a:off x="755576" y="2060848"/>
            <a:ext cx="7920806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9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普發現金</a:t>
            </a:r>
            <a:r>
              <a:rPr lang="en-US" altLang="zh-TW" sz="9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TW" altLang="en-US" sz="9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萬元</a:t>
            </a:r>
            <a:endParaRPr lang="en-US" altLang="zh-TW" sz="9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1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騙術</a:t>
            </a:r>
            <a:r>
              <a:rPr lang="zh-TW" altLang="en-US" sz="1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zh-TW" altLang="en-US" sz="12000" b="1" cap="none" spc="50" dirty="0">
              <a:ln w="11430"/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" name="圖片 2" descr="一張含有 文字, 螢幕擷取畫面, 卡通, 平面設計 的圖片&#10;&#10;AI 產生的內容可能不正確。">
            <a:extLst>
              <a:ext uri="{FF2B5EF4-FFF2-40B4-BE49-F238E27FC236}">
                <a16:creationId xmlns:a16="http://schemas.microsoft.com/office/drawing/2014/main" id="{D759C536-DDFB-B195-B775-D3273B8B5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1488" y="0"/>
            <a:ext cx="835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1.0079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4123A-B702-A5BA-57D0-5E8442C9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4889E99-E2A3-AE27-799F-23541083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DAC95A8-3608-F293-EB99-6C546B66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3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0454-9609-76E8-7BD8-163FCA49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43F4020-C9C7-85FB-49D8-DD404B84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195876-F605-A9DC-677E-2DBB4ABB2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39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C693D-0388-E8BB-8086-697168CF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8924697-6D1F-5F8A-7392-321F8EC6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 descr="最詳細的普發現金詐騙Q&amp;A，哪些是詐騙？接到電話、簡訊、Email如何辨識？普發現金何時可以領取？-圖檔20251009193134670">
            <a:extLst>
              <a:ext uri="{FF2B5EF4-FFF2-40B4-BE49-F238E27FC236}">
                <a16:creationId xmlns:a16="http://schemas.microsoft.com/office/drawing/2014/main" id="{D50E749F-D395-7603-1A55-E5DAC7150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4637"/>
            <a:ext cx="10009111" cy="6927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01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E478DC-199B-E5AA-23DA-6A08B2C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188913"/>
            <a:ext cx="8412162" cy="963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毒品混合變裝新態樣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24CC822F-D100-BDF8-C45E-8012D2DC1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38" y="1695450"/>
            <a:ext cx="8988426" cy="5446713"/>
          </a:xfrm>
        </p:spPr>
        <p:txBody>
          <a:bodyPr/>
          <a:lstStyle/>
          <a:p>
            <a:pPr marL="544512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彩色充氣氣球：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5775" indent="-398463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zh-TW" altLang="en-US" sz="2800" dirty="0"/>
              <a:t>      </a:t>
            </a:r>
            <a:r>
              <a:rPr lang="zh-TW" altLang="en-US" sz="2800" dirty="0">
                <a:solidFill>
                  <a:srgbClr val="C00000"/>
                </a:solidFill>
              </a:rPr>
              <a:t>裡面可能填裝</a:t>
            </a:r>
            <a:r>
              <a:rPr lang="en-US" altLang="zh-TW" sz="2800" dirty="0">
                <a:solidFill>
                  <a:srgbClr val="C00000"/>
                </a:solidFill>
              </a:rPr>
              <a:t>“</a:t>
            </a:r>
            <a:r>
              <a:rPr lang="zh-TW" altLang="en-US" sz="2800" dirty="0">
                <a:solidFill>
                  <a:srgbClr val="C00000"/>
                </a:solidFill>
              </a:rPr>
              <a:t>笑氣</a:t>
            </a:r>
            <a:r>
              <a:rPr lang="en-US" altLang="zh-TW" sz="2800" dirty="0">
                <a:solidFill>
                  <a:srgbClr val="C00000"/>
                </a:solidFill>
              </a:rPr>
              <a:t>”</a:t>
            </a:r>
            <a:r>
              <a:rPr lang="zh-TW" altLang="en-US" sz="2800" dirty="0">
                <a:solidFill>
                  <a:srgbClr val="C00000"/>
                </a:solidFill>
              </a:rPr>
              <a:t>毒品。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544512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來路不明的藥物或白色粉末：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5775" indent="-398463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zh-TW" altLang="en-US" sz="2800" dirty="0"/>
              <a:t>      </a:t>
            </a:r>
            <a:r>
              <a:rPr lang="zh-TW" altLang="en-US" sz="2800" dirty="0">
                <a:solidFill>
                  <a:srgbClr val="C00000"/>
                </a:solidFill>
              </a:rPr>
              <a:t>可能是毒品偽裝。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544512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外表討喜的糖果、巧克力：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5775" indent="-398463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zh-TW" altLang="en-US" sz="2800" dirty="0"/>
              <a:t>      </a:t>
            </a:r>
            <a:r>
              <a:rPr lang="zh-TW" altLang="en-US" sz="2800" dirty="0">
                <a:solidFill>
                  <a:srgbClr val="C00000"/>
                </a:solidFill>
              </a:rPr>
              <a:t>可能是加料毒品。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544512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開封的飲料或調酒：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5775" indent="-398463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zh-TW" altLang="en-US" sz="2800" dirty="0">
                <a:solidFill>
                  <a:srgbClr val="C00000"/>
                </a:solidFill>
              </a:rPr>
              <a:t>      容易加入無色無味</a:t>
            </a:r>
            <a:r>
              <a:rPr lang="en-US" altLang="zh-TW" sz="2800" dirty="0">
                <a:solidFill>
                  <a:srgbClr val="C00000"/>
                </a:solidFill>
              </a:rPr>
              <a:t>G</a:t>
            </a:r>
            <a:r>
              <a:rPr lang="zh-TW" altLang="en-US" sz="2800" dirty="0">
                <a:solidFill>
                  <a:srgbClr val="C00000"/>
                </a:solidFill>
              </a:rPr>
              <a:t>水、</a:t>
            </a:r>
            <a:r>
              <a:rPr lang="en-US" altLang="zh-TW" sz="2800" dirty="0">
                <a:solidFill>
                  <a:srgbClr val="C00000"/>
                </a:solidFill>
              </a:rPr>
              <a:t>FM2</a:t>
            </a:r>
            <a:r>
              <a:rPr lang="zh-TW" altLang="en-US" sz="2800" dirty="0">
                <a:solidFill>
                  <a:srgbClr val="C00000"/>
                </a:solidFill>
              </a:rPr>
              <a:t>毒品。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544512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咖啡包、茶包、奶茶包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真假難分：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5775" indent="-398463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zh-TW" altLang="en-US" sz="2800" dirty="0"/>
              <a:t>      </a:t>
            </a:r>
            <a:r>
              <a:rPr lang="zh-TW" altLang="en-US" sz="2800" dirty="0">
                <a:solidFill>
                  <a:srgbClr val="C00000"/>
                </a:solidFill>
              </a:rPr>
              <a:t>需留意封口是否重複包裝，如有異常，請勿使用。</a:t>
            </a:r>
            <a:endParaRPr lang="en-US" altLang="zh-TW" sz="2800" dirty="0">
              <a:solidFill>
                <a:srgbClr val="C00000"/>
              </a:solidFill>
            </a:endParaRPr>
          </a:p>
        </p:txBody>
      </p:sp>
      <p:sp>
        <p:nvSpPr>
          <p:cNvPr id="12" name="爆炸 1 11">
            <a:extLst>
              <a:ext uri="{FF2B5EF4-FFF2-40B4-BE49-F238E27FC236}">
                <a16:creationId xmlns:a16="http://schemas.microsoft.com/office/drawing/2014/main" id="{A6A2B87F-8B83-6CA4-0B9B-D78DEC79FE1A}"/>
              </a:ext>
            </a:extLst>
          </p:cNvPr>
          <p:cNvSpPr/>
          <p:nvPr/>
        </p:nvSpPr>
        <p:spPr bwMode="auto">
          <a:xfrm rot="20720265">
            <a:off x="6280150" y="2682875"/>
            <a:ext cx="2179638" cy="1484313"/>
          </a:xfrm>
          <a:prstGeom prst="irregularSeal1">
            <a:avLst/>
          </a:prstGeom>
          <a:solidFill>
            <a:srgbClr val="FDFBC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kumimoji="1"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小心受害</a:t>
            </a:r>
          </a:p>
        </p:txBody>
      </p:sp>
      <p:sp>
        <p:nvSpPr>
          <p:cNvPr id="13" name="爆炸 1 12">
            <a:extLst>
              <a:ext uri="{FF2B5EF4-FFF2-40B4-BE49-F238E27FC236}">
                <a16:creationId xmlns:a16="http://schemas.microsoft.com/office/drawing/2014/main" id="{F02B52F1-66E3-204B-679D-3E2FCE629CC1}"/>
              </a:ext>
            </a:extLst>
          </p:cNvPr>
          <p:cNvSpPr/>
          <p:nvPr/>
        </p:nvSpPr>
        <p:spPr bwMode="auto">
          <a:xfrm rot="21113165">
            <a:off x="6334125" y="1038225"/>
            <a:ext cx="2179638" cy="1536700"/>
          </a:xfrm>
          <a:prstGeom prst="irregularSeal1">
            <a:avLst/>
          </a:prstGeom>
          <a:solidFill>
            <a:srgbClr val="FDFBC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kumimoji="1"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拒絕誘惑</a:t>
            </a:r>
          </a:p>
        </p:txBody>
      </p:sp>
      <p:sp>
        <p:nvSpPr>
          <p:cNvPr id="16" name="爆炸 1 15">
            <a:extLst>
              <a:ext uri="{FF2B5EF4-FFF2-40B4-BE49-F238E27FC236}">
                <a16:creationId xmlns:a16="http://schemas.microsoft.com/office/drawing/2014/main" id="{863D7FBA-BD90-FE12-1F96-9A26B90BC304}"/>
              </a:ext>
            </a:extLst>
          </p:cNvPr>
          <p:cNvSpPr/>
          <p:nvPr/>
        </p:nvSpPr>
        <p:spPr bwMode="auto">
          <a:xfrm rot="21304382">
            <a:off x="6662738" y="4179888"/>
            <a:ext cx="2112962" cy="1446212"/>
          </a:xfrm>
          <a:prstGeom prst="irregularSeal1">
            <a:avLst/>
          </a:prstGeom>
          <a:solidFill>
            <a:srgbClr val="FDFBC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kumimoji="1"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勿觸法網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992E3-F5C6-671D-0BF2-AEEBD7D9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E5F91F-CD07-0BF9-0BA6-B93626E3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367ECD-00EE-89D8-53BF-7F61F73BAD5A}"/>
              </a:ext>
            </a:extLst>
          </p:cNvPr>
          <p:cNvSpPr/>
          <p:nvPr/>
        </p:nvSpPr>
        <p:spPr>
          <a:xfrm>
            <a:off x="89756" y="2317938"/>
            <a:ext cx="9144000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9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獎</a:t>
            </a:r>
            <a:r>
              <a:rPr lang="zh-TW" altLang="en-US" sz="9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金  </a:t>
            </a:r>
            <a:endParaRPr lang="en-US" altLang="zh-TW" sz="9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12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12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1000</a:t>
            </a:r>
            <a:r>
              <a:rPr lang="zh-TW" altLang="en-US" sz="120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萬元</a:t>
            </a:r>
            <a:r>
              <a:rPr lang="zh-TW" altLang="en-US" sz="1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zh-TW" altLang="en-US" sz="12000" b="1" cap="none" spc="50" dirty="0">
              <a:ln w="11430"/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305F534-2760-6EA8-7A9E-2A30A59312DC}"/>
              </a:ext>
            </a:extLst>
          </p:cNvPr>
          <p:cNvSpPr/>
          <p:nvPr/>
        </p:nvSpPr>
        <p:spPr>
          <a:xfrm>
            <a:off x="179512" y="116632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10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好康ㄟ來了</a:t>
            </a:r>
            <a:r>
              <a:rPr lang="en-US" altLang="zh-TW" sz="10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…</a:t>
            </a:r>
            <a:endParaRPr lang="zh-TW" altLang="en-US" sz="100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8" name="Picture 4" descr="钱的符号高清图片素材库-新图网">
            <a:extLst>
              <a:ext uri="{FF2B5EF4-FFF2-40B4-BE49-F238E27FC236}">
                <a16:creationId xmlns:a16="http://schemas.microsoft.com/office/drawing/2014/main" id="{01DF9966-DF45-0FE8-8199-D43C7530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90090" l="3084" r="92952">
                        <a14:foregroundMark x1="6167" y1="73423" x2="6167" y2="73423"/>
                        <a14:foregroundMark x1="3084" y1="71171" x2="3084" y2="71171"/>
                        <a14:foregroundMark x1="7048" y1="90090" x2="7048" y2="90090"/>
                        <a14:foregroundMark x1="92952" y1="67117" x2="92952" y2="67117"/>
                        <a14:foregroundMark x1="92511" y1="81982" x2="92511" y2="81982"/>
                        <a14:foregroundMark x1="35683" y1="88739" x2="35683" y2="88739"/>
                        <a14:foregroundMark x1="28634" y1="88739" x2="28634" y2="88739"/>
                        <a14:foregroundMark x1="23789" y1="86036" x2="23789" y2="86036"/>
                        <a14:foregroundMark x1="23789" y1="84685" x2="23789" y2="84685"/>
                        <a14:foregroundMark x1="25991" y1="87387" x2="25991" y2="87387"/>
                        <a14:foregroundMark x1="27753" y1="87387" x2="27753" y2="87387"/>
                        <a14:foregroundMark x1="28194" y1="88288" x2="28194" y2="88288"/>
                        <a14:foregroundMark x1="33921" y1="89189" x2="33921" y2="89189"/>
                        <a14:foregroundMark x1="27753" y1="87387" x2="27753" y2="87387"/>
                        <a14:foregroundMark x1="54185" y1="90090" x2="54185" y2="90090"/>
                        <a14:foregroundMark x1="29956" y1="89189" x2="29956" y2="89189"/>
                        <a14:foregroundMark x1="27753" y1="88739" x2="27753" y2="88739"/>
                        <a14:foregroundMark x1="24229" y1="86486" x2="24229" y2="86486"/>
                        <a14:foregroundMark x1="23348" y1="85586" x2="23348" y2="85586"/>
                        <a14:foregroundMark x1="21586" y1="84685" x2="21586" y2="84685"/>
                        <a14:foregroundMark x1="64317" y1="83784" x2="64317" y2="83784"/>
                        <a14:foregroundMark x1="69163" y1="83333" x2="691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20898"/>
            <a:ext cx="2736304" cy="26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0A68E5A-EA24-D261-5A92-2340534FB2D5}"/>
              </a:ext>
            </a:extLst>
          </p:cNvPr>
          <p:cNvSpPr txBox="1"/>
          <p:nvPr/>
        </p:nvSpPr>
        <p:spPr>
          <a:xfrm>
            <a:off x="233264" y="5653282"/>
            <a:ext cx="8856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凡檢舉人符合</a:t>
            </a:r>
            <a:r>
              <a:rPr lang="zh-TW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「防制詐欺犯罪有功人員及檢舉人獎勵辦法」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所定要件，其所檢舉的詐欺案件經</a:t>
            </a:r>
            <a:r>
              <a:rPr lang="zh-TW" altLang="en-US" b="1" i="0" u="sng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法院判決</a:t>
            </a:r>
            <a:r>
              <a:rPr lang="en-US" altLang="zh-TW" b="1" i="0" u="sng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b="1" i="0" u="sng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年以上有期徒刑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，將先依基準表所定金額核發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分之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獎金，於有罪判決確定後，再行發給其餘獎金，</a:t>
            </a:r>
            <a:r>
              <a:rPr lang="zh-TW" altLang="en-US" b="1" i="0" u="sng" dirty="0"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合計最高可領取新台幣</a:t>
            </a:r>
            <a:r>
              <a:rPr lang="en-US" altLang="zh-TW" b="1" i="0" u="sng" dirty="0"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1000</a:t>
            </a:r>
            <a:r>
              <a:rPr lang="zh-TW" altLang="en-US" b="1" i="0" u="sng" dirty="0"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萬元檢舉獎金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C27072A-BD12-E38C-7740-1943EE88B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688" y="-11820"/>
            <a:ext cx="912552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5B4B12-9A86-174D-E928-56D8ABC65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250" y="3434"/>
            <a:ext cx="9169974" cy="6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64 0.02176 L -1.19202 -0.01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78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1.17986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1412776"/>
            <a:ext cx="8280920" cy="2677656"/>
          </a:xfrm>
          <a:prstGeom prst="rect">
            <a:avLst/>
          </a:prstGeom>
          <a:gradFill flip="none" rotWithShape="1">
            <a:gsLst>
              <a:gs pos="0">
                <a:srgbClr val="66FF99">
                  <a:tint val="66000"/>
                  <a:satMod val="160000"/>
                </a:srgbClr>
              </a:gs>
              <a:gs pos="50000">
                <a:srgbClr val="66FF99">
                  <a:tint val="44500"/>
                  <a:satMod val="160000"/>
                </a:srgbClr>
              </a:gs>
              <a:gs pos="100000">
                <a:srgbClr val="66FF99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檢舉查獲各級毒品製造工廠者，依下列規定發給獎金；但僅查獲原料或器具者，發給二分之一：</a:t>
            </a:r>
          </a:p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一、第一級毒品：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+mn-ea"/>
              </a:rPr>
              <a:t>新臺幣一百萬元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+mn-ea"/>
              </a:rPr>
              <a:t>。</a:t>
            </a:r>
          </a:p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二、第二級毒品：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+mn-ea"/>
              </a:rPr>
              <a:t>新臺幣五十萬元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+mn-ea"/>
              </a:rPr>
              <a:t>。</a:t>
            </a:r>
          </a:p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三、第三級毒品：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+mn-ea"/>
              </a:rPr>
              <a:t>新臺幣三十萬元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+mn-ea"/>
              </a:rPr>
              <a:t>。</a:t>
            </a:r>
          </a:p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四、第四級毒品：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+mn-ea"/>
              </a:rPr>
              <a:t>新臺幣二十萬元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+mn-ea"/>
              </a:rPr>
              <a:t>。</a:t>
            </a:r>
          </a:p>
        </p:txBody>
      </p:sp>
      <p:sp>
        <p:nvSpPr>
          <p:cNvPr id="2" name="爆炸 2 1"/>
          <p:cNvSpPr/>
          <p:nvPr/>
        </p:nvSpPr>
        <p:spPr>
          <a:xfrm>
            <a:off x="0" y="0"/>
            <a:ext cx="9145016" cy="1370759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1384" y="4221088"/>
            <a:ext cx="8141096" cy="2492990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一、指認</a:t>
            </a:r>
            <a:r>
              <a:rPr lang="zh-TW" altLang="en-US" sz="26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刑事警察局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網站「</a:t>
            </a:r>
            <a:r>
              <a:rPr lang="zh-TW" altLang="en-US" sz="2600" b="1" u="sng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檢舉詐欺車手專區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」內之車手影像因而查獲者</a:t>
            </a:r>
            <a:r>
              <a:rPr lang="en-US" altLang="zh-TW" sz="2600" dirty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如</a:t>
            </a:r>
            <a:r>
              <a:rPr lang="en-US" altLang="zh-TW" sz="2600" dirty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人以上分別檢舉而查獲同一車手者</a:t>
            </a:r>
            <a:r>
              <a:rPr lang="en-US" altLang="zh-TW" sz="2600" dirty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最先提供具體事證，無法分辨則先後則平分</a:t>
            </a:r>
            <a:r>
              <a:rPr lang="en-US" altLang="zh-TW" sz="2600" dirty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sz="2600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二、</a:t>
            </a:r>
            <a:r>
              <a:rPr lang="zh-TW" altLang="en-US" sz="26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物流業者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通報</a:t>
            </a:r>
            <a:r>
              <a:rPr lang="zh-TW" altLang="en-US" sz="2600" b="1" u="sng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取簿交通情資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因而偵破案件者。</a:t>
            </a:r>
            <a:endParaRPr lang="en-US" altLang="zh-TW" sz="2600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三、</a:t>
            </a:r>
            <a:r>
              <a:rPr lang="zh-TW" altLang="en-US" sz="26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計程車駕駛人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通報</a:t>
            </a:r>
            <a:r>
              <a:rPr lang="zh-TW" altLang="en-US" sz="2600" b="1" u="sng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詐欺車手情資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因而偵破案件者。</a:t>
            </a:r>
            <a:endParaRPr lang="en-US" altLang="zh-TW" sz="2600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四、</a:t>
            </a:r>
            <a:r>
              <a:rPr lang="zh-TW" altLang="en-US" sz="260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超商店員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通報</a:t>
            </a:r>
            <a:r>
              <a:rPr lang="zh-TW" altLang="en-US" sz="2600" b="1" u="sng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詐欺車手情資</a:t>
            </a:r>
            <a:r>
              <a:rPr lang="zh-TW" altLang="en-US" sz="2600" dirty="0">
                <a:latin typeface="Microsoft YaHei" pitchFamily="34" charset="-122"/>
                <a:ea typeface="Microsoft YaHei" pitchFamily="34" charset="-122"/>
              </a:rPr>
              <a:t>因而偵破案件者。</a:t>
            </a:r>
          </a:p>
        </p:txBody>
      </p:sp>
      <p:sp>
        <p:nvSpPr>
          <p:cNvPr id="13" name="流程圖: 循序存取儲存裝置 12"/>
          <p:cNvSpPr/>
          <p:nvPr/>
        </p:nvSpPr>
        <p:spPr>
          <a:xfrm>
            <a:off x="0" y="692696"/>
            <a:ext cx="827584" cy="792088"/>
          </a:xfrm>
          <a:prstGeom prst="flowChartMagneticTap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毒品</a:t>
            </a:r>
          </a:p>
        </p:txBody>
      </p:sp>
      <p:sp>
        <p:nvSpPr>
          <p:cNvPr id="14" name="流程圖: 循序存取儲存裝置 13"/>
          <p:cNvSpPr/>
          <p:nvPr/>
        </p:nvSpPr>
        <p:spPr>
          <a:xfrm>
            <a:off x="28575" y="3703315"/>
            <a:ext cx="827584" cy="792088"/>
          </a:xfrm>
          <a:prstGeom prst="flowChartMagneticTap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詐欺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0592" y="404664"/>
            <a:ext cx="1592957" cy="181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形圖說文字 6"/>
          <p:cNvSpPr/>
          <p:nvPr/>
        </p:nvSpPr>
        <p:spPr>
          <a:xfrm rot="907941">
            <a:off x="9860375" y="3777930"/>
            <a:ext cx="2341063" cy="165219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思源黑體 TW Regular" pitchFamily="34" charset="-120"/>
                <a:ea typeface="思源黑體 TW Regular" pitchFamily="34" charset="-120"/>
              </a:rPr>
              <a:t>檢舉電話</a:t>
            </a:r>
            <a:endParaRPr lang="en-US" altLang="zh-TW" sz="2000" b="1" dirty="0">
              <a:latin typeface="思源黑體 TW Regular" pitchFamily="34" charset="-120"/>
              <a:ea typeface="思源黑體 TW Regular" pitchFamily="34" charset="-120"/>
            </a:endParaRPr>
          </a:p>
          <a:p>
            <a:pPr algn="ctr"/>
            <a:r>
              <a:rPr lang="zh-TW" altLang="en-US" sz="2000" b="1" dirty="0">
                <a:latin typeface="思源黑體 TW Regular" pitchFamily="34" charset="-120"/>
                <a:ea typeface="思源黑體 TW Regular" pitchFamily="34" charset="-120"/>
              </a:rPr>
              <a:t>刑警大隊</a:t>
            </a:r>
            <a:endParaRPr lang="en-US" altLang="zh-TW" sz="2000" b="1" dirty="0">
              <a:latin typeface="思源黑體 TW Regular" pitchFamily="34" charset="-120"/>
              <a:ea typeface="思源黑體 TW Regular" pitchFamily="34" charset="-120"/>
            </a:endParaRPr>
          </a:p>
          <a:p>
            <a:pPr algn="ctr"/>
            <a:r>
              <a:rPr lang="en-US" altLang="zh-TW" sz="2000" b="1" dirty="0">
                <a:latin typeface="思源黑體 TW Regular" pitchFamily="34" charset="-120"/>
                <a:ea typeface="思源黑體 TW Regular" pitchFamily="34" charset="-120"/>
              </a:rPr>
              <a:t>08-7324109</a:t>
            </a:r>
          </a:p>
          <a:p>
            <a:pPr algn="ctr"/>
            <a:r>
              <a:rPr lang="zh-TW" altLang="en-US" sz="2000" b="1" dirty="0">
                <a:latin typeface="思源黑體 TW Regular" pitchFamily="34" charset="-120"/>
                <a:ea typeface="思源黑體 TW Regular" pitchFamily="34" charset="-120"/>
              </a:rPr>
              <a:t>或</a:t>
            </a:r>
            <a:r>
              <a:rPr lang="en-US" altLang="zh-TW" sz="2000" b="1" dirty="0">
                <a:latin typeface="思源黑體 TW Regular" pitchFamily="34" charset="-120"/>
                <a:ea typeface="思源黑體 TW Regular" pitchFamily="34" charset="-120"/>
              </a:rPr>
              <a:t>110</a:t>
            </a:r>
            <a:endParaRPr lang="zh-TW" altLang="en-US" sz="2000" b="1" dirty="0">
              <a:latin typeface="思源黑體 TW Regular" pitchFamily="34" charset="-120"/>
              <a:ea typeface="思源黑體 TW Regular" pitchFamily="34" charset="-120"/>
            </a:endParaRPr>
          </a:p>
        </p:txBody>
      </p:sp>
      <p:sp>
        <p:nvSpPr>
          <p:cNvPr id="15" name="爆炸 2 14"/>
          <p:cNvSpPr/>
          <p:nvPr/>
        </p:nvSpPr>
        <p:spPr>
          <a:xfrm>
            <a:off x="9612560" y="2492896"/>
            <a:ext cx="2808312" cy="1224136"/>
          </a:xfrm>
          <a:prstGeom prst="irregularSeal2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TW" altLang="en-US" sz="30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萬元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699792" y="28471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檢舉拿獎金</a:t>
            </a:r>
          </a:p>
        </p:txBody>
      </p:sp>
    </p:spTree>
    <p:extLst>
      <p:ext uri="{BB962C8B-B14F-4D97-AF65-F5344CB8AC3E}">
        <p14:creationId xmlns:p14="http://schemas.microsoft.com/office/powerpoint/2010/main" val="7583425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08796 C 0.01632 0.09769 0.0191 0.09445 0.01389 0.09908 C 0.00868 0.10926 0.00035 0.12222 -0.00903 0.12546 C -0.01771 0.1331 -0.02639 0.1412 -0.03507 0.14908 C -0.03941 0.15301 -0.0467 0.1537 -0.05174 0.15602 C -0.06615 0.1625 -0.08038 0.16806 -0.09549 0.16991 C -0.10573 0.17662 -0.11649 0.1757 -0.12778 0.17685 C -0.13993 0.18658 -0.1309 0.18079 -0.15694 0.1838 C -0.16319 0.18449 -0.16944 0.18727 -0.17569 0.18796 C -0.17986 0.18843 -0.18403 0.18889 -0.18819 0.18935 C -0.21302 0.19676 -0.23889 0.19745 -0.26424 0.19884 C -0.29167 0.19815 -0.3191 0.19792 -0.34653 0.1963 C -0.35382 0.1956 -0.35972 0.18796 -0.36736 0.18658 C -0.3875 0.17639 -0.40799 0.15903 -0.42257 0.13796 C -0.43177 0.12454 -0.43871 0.10857 -0.44757 0.09491 C -0.44826 0.09398 -0.45625 0.08565 -0.45799 0.08241 C -0.46944 0.06227 -0.48125 0.04745 -0.48403 0.0213 C -0.48351 0.00787 -0.48646 -0.00694 -0.48194 -0.01898 C -0.48108 -0.0213 -0.47899 -0.02245 -0.47778 -0.02454 C -0.46979 -0.03704 -0.4724 -0.04259 -0.45799 -0.04537 C -0.44948 -0.04421 -0.44722 -0.04282 -0.44028 -0.03981 C -0.43698 -0.03542 -0.43403 -0.03472 -0.4309 -0.03009 C -0.41927 -0.01227 -0.41458 0.00833 -0.41111 0.03102 C -0.41146 0.05232 -0.41111 0.07361 -0.41215 0.09491 C -0.41233 0.09861 -0.41736 0.10533 -0.4184 0.10741 C -0.42378 0.11921 -0.43073 0.12801 -0.43819 0.13796 C -0.44774 0.1507 -0.46007 0.15833 -0.47153 0.16713 C -0.4783 0.17245 -0.48385 0.18102 -0.49132 0.1838 C -0.50052 0.18727 -0.49809 0.18588 -0.50799 0.19213 C -0.52222 0.20116 -0.53733 0.21204 -0.55278 0.21435 C -0.57726 0.22801 -0.60347 0.23912 -0.62986 0.24213 C -0.64826 0.24792 -0.66719 0.25255 -0.68611 0.2544 C -0.72847 0.26644 -0.77222 0.26134 -0.81528 0.25324 C -0.82899 0.24491 -0.84115 0.23519 -0.85278 0.22269 C -0.85851 0.20995 -0.86528 0.20046 -0.87049 0.18658 C -0.87344 0.17847 -0.87552 0.17083 -0.87882 0.16296 C -0.87951 0.15579 -0.88108 0.14259 -0.8809 0.13658 C -0.87934 0.09676 -0.88246 0.07107 -0.86111 0.0463 C -0.85052 0.03403 -0.85451 0.03611 -0.84549 0.0338 C -0.83299 0.02546 -0.82674 0.03009 -0.80903 0.03102 C -0.80208 0.03333 -0.79496 0.04074 -0.79028 0.04769 C -0.78802 0.05116 -0.78403 0.0588 -0.78403 0.05903 C -0.7816 0.06875 -0.78385 0.06551 -0.77882 0.06991 C -0.77535 0.0838 -0.77292 0.09769 -0.76944 0.11158 C -0.76528 0.16991 -0.76649 0.14005 -0.76944 0.23658 C -0.76944 0.23912 -0.77257 0.2544 -0.77257 0.25486 C -0.77344 0.25695 -0.77569 0.2581 -0.77674 0.26019 C -0.7816 0.26945 -0.78455 0.28148 -0.78924 0.29051 C -0.8 0.31158 -0.81198 0.33079 -0.82257 0.35185 C -0.8316 0.36991 -0.83264 0.39468 -0.83924 0.41435 C -0.8408 0.42755 -0.84236 0.43912 -0.84549 0.45185 C -0.84774 0.49491 -0.84722 0.47708 -0.84549 0.55185 C -0.84531 0.56065 -0.84219 0.56505 -0.83924 0.57269 C -0.83507 0.58357 -0.83194 0.59421 -0.82674 0.60463 C -0.81996 0.61829 -0.79201 0.63102 -0.77986 0.6338 C -0.77066 0.63866 -0.76146 0.64236 -0.75174 0.64491 C -0.74965 0.64537 -0.74757 0.64676 -0.74549 0.64769 C -0.74271 0.64884 -0.73715 0.65046 -0.73715 0.65046 C -0.71076 0.64908 -0.68437 0.64908 -0.65799 0.6463 C -0.65434 0.6456 -0.65121 0.6419 -0.64757 0.64051 C -0.63108 0.6338 -0.61493 0.62338 -0.59861 0.61713 C -0.59375 0.61273 -0.58819 0.60648 -0.58299 0.60324 C -0.57795 0.59977 -0.57726 0.60208 -0.57361 0.59745 C -0.56892 0.5919 -0.56337 0.58681 -0.56007 0.57963 C -0.55556 0.56968 -0.55156 0.55949 -0.54653 0.55046 C -0.54531 0.54074 -0.54167 0.53357 -0.54028 0.52408 C -0.53941 0.4956 -0.5316 0.45417 -0.54549 0.42963 C -0.54757 0.42107 -0.55191 0.41644 -0.55799 0.41296 C -0.56111 0.41134 -0.56736 0.4088 -0.56736 0.40903 C -0.58229 0.40926 -0.59722 0.40903 -0.61215 0.41019 C -0.61493 0.41042 -0.62049 0.41296 -0.62049 0.4132 C -0.62274 0.41505 -0.62569 0.4162 -0.62778 0.41852 C -0.62882 0.41968 -0.62899 0.42153 -0.62986 0.42269 C -0.63177 0.42477 -0.63611 0.42824 -0.63611 0.42847 C -0.63941 0.43681 -0.64306 0.4456 -0.64757 0.45324 C -0.64844 0.45949 -0.65035 0.46273 -0.65174 0.46852 C -0.65121 0.4882 -0.65469 0.51019 -0.64549 0.52662 C -0.64167 0.54236 -0.63472 0.55764 -0.62674 0.56968 C -0.62135 0.57801 -0.61163 0.58171 -0.6059 0.58935 C -0.60243 0.59375 -0.59913 0.59699 -0.59444 0.59884 C -0.5842 0.60995 -0.56771 0.61366 -0.55486 0.61713 C -0.54184 0.62546 -0.52552 0.62801 -0.51111 0.62963 C -0.39097 0.62199 -0.45469 0.63519 -0.40486 0.61273 C -0.40035 0.60695 -0.39427 0.6 -0.39132 0.59213 C -0.38663 0.57963 -0.38455 0.56597 -0.37882 0.5544 C -0.37795 0.54745 -0.37778 0.5412 -0.37465 0.53519 C -0.37309 0.52292 -0.3717 0.51088 -0.36944 0.49884 C -0.36996 0.46134 -0.3691 0.43125 -0.37569 0.3963 C -0.37865 0.36158 -0.37361 0.32778 -0.37361 0.29352 " pathEditMode="relative" rAng="0" ptsTypes="ffffffffffffffffffffffffffffffffffffffffffffffffffffffffffffffffffffffffffffffffffffffff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4257 C -0.01771 -0.43172 -0.01701 -0.43704 -0.0158 -0.44352 C -0.01545 -0.44861 -0.01476 -0.45371 -0.01476 -0.4588 C -0.0151 -0.47986 -0.01319 -0.53287 -0.02622 -0.55602 C -0.03021 -0.57176 -0.03976 -0.58473 -0.04705 -0.59769 C -0.05243 -0.60718 -0.05747 -0.61713 -0.0658 -0.62269 C -0.07622 -0.64144 -0.08628 -0.66019 -0.09601 -0.67963 C -0.10087 -0.68912 -0.10833 -0.69723 -0.11372 -0.70602 C -0.12309 -0.72153 -0.13507 -0.73519 -0.14705 -0.7463 C -0.15365 -0.75255 -0.15868 -0.76019 -0.1658 -0.76574 C -0.17396 -0.77199 -0.18125 -0.7794 -0.18976 -0.78519 C -0.19427 -0.7882 -0.19583 -0.79306 -0.20122 -0.79491 C -0.20642 -0.80186 -0.22292 -0.81389 -0.23038 -0.81713 C -0.24809 -0.83473 -0.26962 -0.84607 -0.2908 -0.85324 C -0.29722 -0.85903 -0.29149 -0.85486 -0.30434 -0.85741 C -0.30885 -0.85834 -0.31319 -0.86181 -0.31788 -0.86297 C -0.32865 -0.87014 -0.34045 -0.87084 -0.35226 -0.87269 C -0.37969 -0.87709 -0.40677 -0.88079 -0.43455 -0.88241 C -0.75434 -0.88149 -0.74792 -0.89584 -0.92101 -0.87269 C -0.92639 -0.87037 -0.94167 -0.8632 -0.94497 -0.8588 C -0.94844 -0.85417 -0.95191 -0.84954 -0.95538 -0.84491 C -0.95642 -0.84352 -0.95833 -0.84352 -0.95955 -0.84213 C -0.96181 -0.83959 -0.96337 -0.83588 -0.9658 -0.8338 C -0.96684 -0.83287 -0.96788 -0.83195 -0.96892 -0.83102 C -0.97361 -0.82153 -0.98038 -0.81111 -0.98767 -0.80463 C -0.99236 -0.79422 -0.98941 -0.79954 -0.99705 -0.78936 C -1.00139 -0.78357 -1.00312 -0.7757 -1.00747 -0.76991 C -1.0099 -0.76181 -1.01372 -0.75787 -1.01684 -0.75047 C -1.01927 -0.74468 -1.02049 -0.73912 -1.02309 -0.7338 C -1.02483 -0.725 -1.02882 -0.71736 -1.03142 -0.7088 C -1.03368 -0.70116 -1.03125 -0.70486 -1.03351 -0.6963 C -1.03437 -0.69329 -1.03576 -0.69098 -1.03663 -0.68797 C -1.03715 -0.68681 -1.03733 -0.68496 -1.03767 -0.6838 C -1.03924 -0.66644 -1.04392 -0.64769 -1.04809 -0.63102 C -1.04931 -0.61899 -1.05156 -0.60695 -1.0533 -0.59491 C -1.05469 -0.57454 -1.05851 -0.5551 -1.06163 -0.53519 C -1.06441 -0.51806 -1.06476 -0.49977 -1.06684 -0.48241 C -1.0684 -0.42871 -1.06858 -0.44213 -1.06684 -0.36991 C -1.06649 -0.35278 -1.06493 -0.33056 -1.05747 -0.31574 C -1.0559 -0.30324 -1.05156 -0.29468 -1.04705 -0.2838 C -1.04375 -0.2757 -1.04167 -0.26551 -1.03559 -0.26019 C -1.03003 -0.24977 -1.02448 -0.24098 -1.01684 -0.2338 C -1.00816 -0.22547 -1.02049 -0.23403 -1.00955 -0.22269 C -1.00747 -0.22061 -0.99983 -0.21551 -0.99705 -0.21436 C -0.98941 -0.20672 -0.98733 -0.20394 -0.9783 -0.20186 C -0.97118 -0.19792 -0.9651 -0.19422 -0.95747 -0.19213 C -0.94444 -0.18056 -0.92882 -0.17709 -0.91372 -0.17269 C -0.90399 -0.16991 -0.8967 -0.1632 -0.88663 -0.16158 C -0.87847 -0.15625 -0.87066 -0.15602 -0.86163 -0.15486 C -0.8526 -0.14861 -0.84323 -0.14815 -0.83351 -0.14653 C -0.82153 -0.13843 -0.8309 -0.14375 -0.8033 -0.14074 C -0.79236 -0.13959 -0.78177 -0.13496 -0.77101 -0.13403 C -0.75503 -0.13195 -0.73906 -0.13149 -0.72309 -0.12986 C -0.70764 -0.11922 -0.64271 -0.12408 -0.64184 -0.12408 C -0.61545 -0.12338 -0.58906 -0.12223 -0.56267 -0.1213 C -0.46562 -0.12292 -0.50122 -0.10186 -0.46997 -0.12986 C -0.46719 -0.13704 -0.46285 -0.1419 -0.45851 -0.14769 C -0.45434 -0.15324 -0.45399 -0.16135 -0.44913 -0.16574 C -0.44288 -0.17848 -0.43819 -0.1926 -0.43142 -0.20463 C -0.42969 -0.21158 -0.42795 -0.21899 -0.42413 -0.22408 C -0.42292 -0.23079 -0.4217 -0.23449 -0.41892 -0.24074 C -0.41719 -0.25209 -0.41892 -0.24352 -0.4158 -0.25324 C -0.41406 -0.2588 -0.41059 -0.26991 -0.41059 -0.26968 C -0.40781 -0.28889 -0.40608 -0.30903 -0.40434 -0.32824 C -0.40486 -0.40625 -0.40642 -0.4838 -0.40642 -0.56158 " pathEditMode="relative" rAng="0" ptsTypes="ffffffffffffffffffffffffffffffffffffffffffffffffffffffffffffffff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-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5 0.01666 C -0.05209 0.00995 -0.06007 0.00717 -0.06841 0.00277 C -0.10035 -0.01366 -0.06007 0.00671 -0.08403 -0.00834 C -0.09844 -0.01736 -0.09219 -0.01135 -0.10695 -0.01667 C -0.12952 -0.025 -0.15 -0.03658 -0.17361 -0.03889 C -0.1875 -0.04329 -0.20104 -0.04584 -0.21528 -0.04723 C -0.23924 -0.05371 -0.26285 -0.06135 -0.28716 -0.06389 C -0.29358 -0.06551 -0.31459 -0.0713 -0.32049 -0.07223 C -0.33056 -0.07361 -0.3507 -0.075 -0.3507 -0.07477 C -0.4033 -0.08912 -0.45278 -0.07986 -0.50903 -0.07917 C -0.51771 -0.07338 -0.5217 -0.06366 -0.52361 -0.05139 C -0.52309 -0.01227 -0.52327 0.02268 -0.51632 0.05972 C -0.51493 0.08703 -0.51077 0.10023 -0.50278 0.125 C -0.50243 0.12639 -0.50191 0.12777 -0.50174 0.12916 C -0.50122 0.13194 -0.50156 0.13495 -0.5007 0.1375 C -0.49896 0.14305 -0.49549 0.14745 -0.49341 0.15277 C -0.48594 0.17268 -0.47847 0.19027 -0.46736 0.20694 C -0.46233 0.21435 -0.45677 0.22199 -0.45278 0.23055 C -0.45191 0.2324 -0.45174 0.23449 -0.4507 0.23611 C -0.44931 0.23842 -0.44722 0.23981 -0.44549 0.24166 C -0.44445 0.24305 -0.44341 0.24444 -0.44236 0.24583 C -0.44045 0.24884 -0.43924 0.25254 -0.43716 0.25555 C -0.43455 0.25949 -0.42882 0.26666 -0.42882 0.26689 C -0.42691 0.27453 -0.4257 0.2787 -0.42049 0.28333 C -0.41025 0.30601 -0.40226 0.33009 -0.39028 0.35139 C -0.38785 0.35555 -0.38542 0.35972 -0.38299 0.36389 C -0.38091 0.36759 -0.37761 0.3699 -0.3757 0.37361 C -0.37344 0.37824 -0.36736 0.38611 -0.36736 0.38634 " pathEditMode="relative" rAng="0" ptsTypes="fffffffffffffffffffffffffffA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" y="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13" grpId="0" animBg="1"/>
      <p:bldP spid="14" grpId="0" animBg="1"/>
      <p:bldP spid="7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7" descr="D:\簡報範例\簡報範例\CD1\image\ap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14327"/>
            <a:ext cx="6829425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pPr/>
              <a:t>52</a:t>
            </a:fld>
            <a:endParaRPr lang="zh-TW" altLang="en-US" dirty="0"/>
          </a:p>
        </p:txBody>
      </p:sp>
      <p:sp>
        <p:nvSpPr>
          <p:cNvPr id="101380" name="Rectangle 4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124744"/>
            <a:ext cx="6405563" cy="5598319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Tx/>
              <a:buChar char="•"/>
              <a:defRPr/>
            </a:pP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打詐儀錶板</a:t>
            </a:r>
            <a:endParaRPr lang="en-US" altLang="zh-TW" sz="2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Char char="•"/>
              <a:defRPr/>
            </a:pP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內政部警政署</a:t>
            </a:r>
            <a:r>
              <a:rPr lang="en-US" altLang="zh-TW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全民反詐騙網</a:t>
            </a:r>
          </a:p>
          <a:p>
            <a:pPr>
              <a:buNone/>
              <a:defRPr/>
            </a:pPr>
            <a:r>
              <a:rPr lang="en-US" altLang="zh-TW" sz="27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刑事警察局網站 「最新犯罪手法宣導」</a:t>
            </a:r>
            <a:endParaRPr lang="en-US" altLang="zh-TW" sz="2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27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https://cib.npa.gov.tw/ch/index</a:t>
            </a:r>
            <a:endParaRPr lang="en-US" altLang="zh-TW" sz="27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臉書「</a:t>
            </a:r>
            <a:r>
              <a:rPr lang="en-US" altLang="zh-TW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反詐騙宣導」粉絲團</a:t>
            </a:r>
            <a:endParaRPr lang="en-US" altLang="zh-TW" sz="2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「</a:t>
            </a:r>
            <a:r>
              <a:rPr lang="en-US" altLang="zh-TW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防騙宣導」官方帳號</a:t>
            </a:r>
            <a:endParaRPr lang="en-US" altLang="zh-TW" sz="2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Char char="•"/>
              <a:defRPr/>
            </a:pP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屏東縣政府警察局粉絲專頁</a:t>
            </a:r>
            <a:endParaRPr lang="en-US" altLang="zh-TW" sz="2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Char char="•"/>
              <a:defRPr/>
            </a:pP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屏東縣政府警察局刑警大隊粉絲專頁</a:t>
            </a:r>
          </a:p>
        </p:txBody>
      </p:sp>
      <p:pic>
        <p:nvPicPr>
          <p:cNvPr id="100357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8" y="1115173"/>
            <a:ext cx="2527367" cy="4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" y="5039464"/>
            <a:ext cx="6191608" cy="165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42" y="5076222"/>
            <a:ext cx="3627880" cy="2720909"/>
          </a:xfrm>
          <a:prstGeom prst="rect">
            <a:avLst/>
          </a:prstGeom>
        </p:spPr>
      </p:pic>
      <p:sp>
        <p:nvSpPr>
          <p:cNvPr id="10" name="書卷 (水平) 9"/>
          <p:cNvSpPr/>
          <p:nvPr/>
        </p:nvSpPr>
        <p:spPr>
          <a:xfrm>
            <a:off x="0" y="-35170"/>
            <a:ext cx="9144000" cy="1159913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獲得最新防詐反毒資訊管道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58624"/>
      </p:ext>
    </p:extLst>
  </p:cSld>
  <p:clrMapOvr>
    <a:masterClrMapping/>
  </p:clrMapOvr>
  <p:transition spd="slow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07950" y="6361113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226D8316-1D7F-4A29-BC91-DE485E33E445}" type="slidenum">
              <a:rPr lang="en-US" altLang="zh-TW" b="0">
                <a:solidFill>
                  <a:srgbClr val="775F55"/>
                </a:solidFill>
              </a:rPr>
              <a:pPr algn="l"/>
              <a:t>6</a:t>
            </a:fld>
            <a:endParaRPr lang="en-US" altLang="zh-TW" b="0">
              <a:solidFill>
                <a:srgbClr val="775F55"/>
              </a:solidFill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5070"/>
            <a:ext cx="23050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2163" y="1545069"/>
            <a:ext cx="225583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5050" y="1521624"/>
            <a:ext cx="236220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6304" y="1591409"/>
            <a:ext cx="2254250" cy="22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53229"/>
            <a:ext cx="31686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1825" y="3872771"/>
            <a:ext cx="2867025" cy="29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888" y="3872771"/>
            <a:ext cx="3059112" cy="297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五邊形 12"/>
          <p:cNvSpPr/>
          <p:nvPr/>
        </p:nvSpPr>
        <p:spPr>
          <a:xfrm>
            <a:off x="0" y="332656"/>
            <a:ext cx="4211960" cy="1008112"/>
          </a:xfrm>
          <a:prstGeom prst="homePlate">
            <a:avLst/>
          </a:prstGeom>
          <a:solidFill>
            <a:srgbClr val="FFC0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1" lang="zh-TW" altLang="en-US" sz="32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毒品混合變裝新態樣</a:t>
            </a:r>
          </a:p>
        </p:txBody>
      </p:sp>
    </p:spTree>
  </p:cSld>
  <p:clrMapOvr>
    <a:masterClrMapping/>
  </p:clrMapOvr>
  <p:transition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內容版面配置區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48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07950" y="6391275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408B97EB-47FE-4264-A9E0-1AF7A23575CB}" type="slidenum">
              <a:rPr lang="en-US" altLang="zh-TW" b="0">
                <a:solidFill>
                  <a:srgbClr val="775F55"/>
                </a:solidFill>
              </a:rPr>
              <a:pPr algn="l"/>
              <a:t>7</a:t>
            </a:fld>
            <a:endParaRPr lang="en-US" altLang="zh-TW" b="0">
              <a:solidFill>
                <a:srgbClr val="775F55"/>
              </a:solidFill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2995613" cy="25202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7362" y="1485900"/>
            <a:ext cx="2840781" cy="25191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8350" y="1484784"/>
            <a:ext cx="3295650" cy="25202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7072"/>
            <a:ext cx="3009900" cy="27809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077072"/>
            <a:ext cx="2880320" cy="27809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77071"/>
            <a:ext cx="3205163" cy="2744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五邊形 11"/>
          <p:cNvSpPr/>
          <p:nvPr/>
        </p:nvSpPr>
        <p:spPr>
          <a:xfrm>
            <a:off x="0" y="332656"/>
            <a:ext cx="3563888" cy="720080"/>
          </a:xfrm>
          <a:prstGeom prst="homePlate">
            <a:avLst/>
          </a:prstGeom>
          <a:solidFill>
            <a:srgbClr val="FFC0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1" lang="zh-TW" alt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毒品混合變裝新態樣</a:t>
            </a:r>
          </a:p>
        </p:txBody>
      </p:sp>
      <p:pic>
        <p:nvPicPr>
          <p:cNvPr id="13" name="Picture 2" descr="「搖頭丸」的圖片搜尋結果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109673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11560" y="188640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毒品偽裝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41183">
            <a:off x="4257812" y="3692073"/>
            <a:ext cx="3822811" cy="24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3888432" cy="264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 rot="1200074">
            <a:off x="5109119" y="1606240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華康POP1體W9(P)" pitchFamily="82" charset="-120"/>
                <a:ea typeface="華康POP1體W9(P)" pitchFamily="82" charset="-120"/>
              </a:rPr>
              <a:t>咖啡包</a:t>
            </a:r>
            <a:endParaRPr lang="en-US" altLang="zh-TW" sz="6000" dirty="0">
              <a:solidFill>
                <a:schemeClr val="accent6">
                  <a:lumMod val="75000"/>
                </a:schemeClr>
              </a:solidFill>
              <a:latin typeface="華康POP1體W9(P)" pitchFamily="82" charset="-120"/>
              <a:ea typeface="華康POP1體W9(P)" pitchFamily="82" charset="-120"/>
            </a:endParaRPr>
          </a:p>
          <a:p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華康POP1體W9(P)" pitchFamily="82" charset="-120"/>
                <a:ea typeface="華康POP1體W9(P)" pitchFamily="82" charset="-120"/>
              </a:rPr>
              <a:t>果汁包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l="15507" r="6955"/>
          <a:stretch>
            <a:fillRect/>
          </a:stretch>
        </p:blipFill>
        <p:spPr bwMode="auto">
          <a:xfrm rot="20927275">
            <a:off x="891586" y="1669095"/>
            <a:ext cx="3622040" cy="249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 rot="1200074">
            <a:off x="1399088" y="3918890"/>
            <a:ext cx="26991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99CC"/>
                </a:solidFill>
                <a:latin typeface="華康POP1體W9(P)" pitchFamily="82" charset="-120"/>
                <a:ea typeface="華康POP1體W9(P)" pitchFamily="82" charset="-120"/>
              </a:rPr>
              <a:t>糖果</a:t>
            </a:r>
            <a:endParaRPr lang="en-US" altLang="zh-TW" sz="8000" dirty="0">
              <a:latin typeface="華康POP1體W9(P)" pitchFamily="82" charset="-120"/>
              <a:ea typeface="華康POP1體W9(P)" pitchFamily="82" charset="-120"/>
            </a:endParaRPr>
          </a:p>
          <a:p>
            <a:r>
              <a:rPr lang="zh-TW" altLang="en-US" sz="8000" dirty="0">
                <a:solidFill>
                  <a:srgbClr val="FF9900"/>
                </a:solidFill>
                <a:latin typeface="華康POP1體W9(P)" pitchFamily="82" charset="-120"/>
                <a:ea typeface="華康POP1體W9(P)" pitchFamily="82" charset="-120"/>
              </a:rPr>
              <a:t>軟糖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12776"/>
            <a:ext cx="3600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3648075" cy="23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570"/>
            <a:ext cx="3600400" cy="272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611560" y="188640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毒品偽裝</a:t>
            </a:r>
          </a:p>
        </p:txBody>
      </p:sp>
    </p:spTree>
  </p:cSld>
  <p:clrMapOvr>
    <a:masterClrMapping/>
  </p:clrMapOvr>
  <p:transition>
    <p:pull dir="l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3218</TotalTime>
  <Words>4962</Words>
  <Application>Microsoft Office PowerPoint</Application>
  <PresentationFormat>如螢幕大小 (4:3)</PresentationFormat>
  <Paragraphs>316</Paragraphs>
  <Slides>52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71" baseType="lpstr">
      <vt:lpstr>Microsoft YaHei</vt:lpstr>
      <vt:lpstr>Microsoft YaHei UI Light</vt:lpstr>
      <vt:lpstr>思源黑體 TW Regular</vt:lpstr>
      <vt:lpstr>華康POP1體W9(P)</vt:lpstr>
      <vt:lpstr>微軟正黑體</vt:lpstr>
      <vt:lpstr>新細明體</vt:lpstr>
      <vt:lpstr>新細明體</vt:lpstr>
      <vt:lpstr>標楷體</vt:lpstr>
      <vt:lpstr>Aptos</vt:lpstr>
      <vt:lpstr>Arial</vt:lpstr>
      <vt:lpstr>Calibri</vt:lpstr>
      <vt:lpstr>Lucida Sans Unicode</vt:lpstr>
      <vt:lpstr>Microsoft Sans Serif</vt:lpstr>
      <vt:lpstr>Times New Roman</vt:lpstr>
      <vt:lpstr>Verdana</vt:lpstr>
      <vt:lpstr>Wingdings</vt:lpstr>
      <vt:lpstr>Wingdings 2</vt:lpstr>
      <vt:lpstr>Wingdings 3</vt:lpstr>
      <vt:lpstr>匯合</vt:lpstr>
      <vt:lpstr>PowerPoint 簡報</vt:lpstr>
      <vt:lpstr>PowerPoint 簡報</vt:lpstr>
      <vt:lpstr>PowerPoint 簡報</vt:lpstr>
      <vt:lpstr>PowerPoint 簡報</vt:lpstr>
      <vt:lpstr>毒品混合變裝新態樣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英女笑氣成癮一週吸600罐 下半身癱瘓坐輪椅</vt:lpstr>
      <vt:lpstr>PowerPoint 簡報</vt:lpstr>
      <vt:lpstr>PowerPoint 簡報</vt:lpstr>
      <vt:lpstr>PowerPoint 簡報</vt:lpstr>
      <vt:lpstr>PowerPoint 簡報</vt:lpstr>
      <vt:lpstr>常見濫用藥物、相關法令及其刑責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pa716051</dc:creator>
  <cp:lastModifiedBy>璟昌 葉</cp:lastModifiedBy>
  <cp:revision>719</cp:revision>
  <dcterms:created xsi:type="dcterms:W3CDTF">2022-08-09T11:56:03Z</dcterms:created>
  <dcterms:modified xsi:type="dcterms:W3CDTF">2025-10-14T12:24:11Z</dcterms:modified>
</cp:coreProperties>
</file>